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58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0033CC"/>
    <a:srgbClr val="FF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 autoAdjust="0"/>
  </p:normalViewPr>
  <p:slideViewPr>
    <p:cSldViewPr snapToGrid="0">
      <p:cViewPr>
        <p:scale>
          <a:sx n="84" d="100"/>
          <a:sy n="84" d="100"/>
        </p:scale>
        <p:origin x="-72" y="-5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65434-5FA1-44CB-8E6D-6B0893AE7656}" type="datetimeFigureOut">
              <a:rPr lang="it-IT" smtClean="0"/>
              <a:pPr/>
              <a:t>04/02/2016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77537-90AD-4B41-9DCC-F2E06E58F9E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70786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0964" name="Segnaposto data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C4B8C23-51E2-4A89-A6C6-60F400DD3DE9}" type="datetime1">
              <a:rPr lang="it-IT" altLang="it-IT" smtClean="0"/>
              <a:pPr eaLnBrk="1" hangingPunct="1">
                <a:spcBef>
                  <a:spcPct val="0"/>
                </a:spcBef>
              </a:pPr>
              <a:t>04/02/2016</a:t>
            </a:fld>
            <a:endParaRPr lang="en-US" altLang="it-IT" smtClean="0"/>
          </a:p>
        </p:txBody>
      </p:sp>
      <p:sp>
        <p:nvSpPr>
          <p:cNvPr id="40965" name="Segnaposto piè di pagina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mtClean="0"/>
              <a:t>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0B58F-E9E4-4DCA-9E18-6E4D1AF0E004}" type="datetimeFigureOut">
              <a:rPr lang="it-IT"/>
              <a:pPr>
                <a:defRPr/>
              </a:pPr>
              <a:t>04/02/2016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A4E34-CABE-4280-B40F-89AE4F8A4D0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0FC79-31EF-4A60-9D63-B0194B9E8580}" type="datetimeFigureOut">
              <a:rPr lang="it-IT"/>
              <a:pPr>
                <a:defRPr/>
              </a:pPr>
              <a:t>04/02/2016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7F354-27BC-4B5D-88D3-A05467B1279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801665"/>
            <a:ext cx="2628900" cy="537529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1052185"/>
            <a:ext cx="7734300" cy="512477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F41C1-AD49-422A-BDAB-62B5342D310A}" type="datetimeFigureOut">
              <a:rPr lang="it-IT"/>
              <a:pPr>
                <a:defRPr/>
              </a:pPr>
              <a:t>04/02/2016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E4FE5-E17F-4777-9212-61399A113C4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188E-5231-4D9B-BF86-DEFBC5EFB75B}" type="datetimeFigureOut">
              <a:rPr lang="it-IT"/>
              <a:pPr>
                <a:defRPr/>
              </a:pPr>
              <a:t>04/02/2016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9D201-36D6-4614-8F92-0BE712BC1E5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FB853-FDE4-48D9-97D4-300B7E1914AE}" type="datetimeFigureOut">
              <a:rPr lang="it-IT"/>
              <a:pPr>
                <a:defRPr/>
              </a:pPr>
              <a:t>04/02/2016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CBA00-E806-4827-A98B-59BC29C2532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E3A86-1A72-4C01-B8AA-BC1C0D12D40E}" type="datetimeFigureOut">
              <a:rPr lang="it-IT"/>
              <a:pPr>
                <a:defRPr/>
              </a:pPr>
              <a:t>04/02/2016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C70CA-D03A-455A-A65E-BBB40C14F5D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903744"/>
            <a:ext cx="10515600" cy="1325563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B212A-06F7-4A44-BEDA-76019B8BD948}" type="datetimeFigureOut">
              <a:rPr lang="it-IT"/>
              <a:pPr>
                <a:defRPr/>
              </a:pPr>
              <a:t>04/02/2016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41F78-DF6C-437B-9030-1A72340ECC5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063CD-A3EF-400E-86E6-032A701A69CA}" type="datetimeFigureOut">
              <a:rPr lang="it-IT"/>
              <a:pPr>
                <a:defRPr/>
              </a:pPr>
              <a:t>04/02/2016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1C2DD-6C19-4DC0-A715-F4B15DCF366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903EF-21E7-42B6-9193-1693D97FD0E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DAFC2-1E36-41F9-B4F9-B805A41DEC26}" type="datetimeFigureOut">
              <a:rPr lang="it-IT"/>
              <a:pPr>
                <a:defRPr/>
              </a:pPr>
              <a:t>04/02/2016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1DAFF-0554-45D6-95A5-2DE08BBEED6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A5920-81C4-4077-960C-1C745106193D}" type="datetimeFigureOut">
              <a:rPr lang="it-IT"/>
              <a:pPr>
                <a:defRPr/>
              </a:pPr>
              <a:t>04/02/2016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73F4D-05CE-4141-A8E2-3457D0F846D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813148" y="1252602"/>
            <a:ext cx="105156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2151302"/>
            <a:ext cx="10515600" cy="381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3E24E7-F508-429F-B15B-E68D883E3112}" type="datetimeFigureOut">
              <a:rPr lang="it-IT"/>
              <a:pPr>
                <a:defRPr/>
              </a:pPr>
              <a:t>04/02/2016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40B0E0D-AB4C-45F7-AD69-8343AF05B42C}" type="slidenum">
              <a:rPr lang="it-IT"/>
              <a:pPr/>
              <a:t>‹N›</a:t>
            </a:fld>
            <a:endParaRPr lang="it-IT"/>
          </a:p>
        </p:txBody>
      </p:sp>
      <p:pic>
        <p:nvPicPr>
          <p:cNvPr id="8" name="Immagine 2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25400" y="5895975"/>
            <a:ext cx="12192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uppo 11"/>
          <p:cNvGrpSpPr/>
          <p:nvPr userDrawn="1"/>
        </p:nvGrpSpPr>
        <p:grpSpPr>
          <a:xfrm>
            <a:off x="-25400" y="-12700"/>
            <a:ext cx="12217400" cy="1133475"/>
            <a:chOff x="0" y="-12700"/>
            <a:chExt cx="12217400" cy="1133475"/>
          </a:xfrm>
        </p:grpSpPr>
        <p:grpSp>
          <p:nvGrpSpPr>
            <p:cNvPr id="11" name="Gruppo 9"/>
            <p:cNvGrpSpPr/>
            <p:nvPr userDrawn="1"/>
          </p:nvGrpSpPr>
          <p:grpSpPr>
            <a:xfrm>
              <a:off x="0" y="-12700"/>
              <a:ext cx="12217400" cy="1133475"/>
              <a:chOff x="0" y="-12700"/>
              <a:chExt cx="12217400" cy="1133475"/>
            </a:xfrm>
          </p:grpSpPr>
          <p:pic>
            <p:nvPicPr>
              <p:cNvPr id="13" name="Immagine 1"/>
              <p:cNvPicPr>
                <a:picLocks noChangeAspect="1"/>
              </p:cNvPicPr>
              <p:nvPr userDrawn="1"/>
            </p:nvPicPr>
            <p:blipFill>
              <a:blip r:embed="rId14" cstate="print"/>
              <a:srcRect l="87214"/>
              <a:stretch>
                <a:fillRect/>
              </a:stretch>
            </p:blipFill>
            <p:spPr bwMode="auto">
              <a:xfrm>
                <a:off x="0" y="-12700"/>
                <a:ext cx="1562100" cy="1133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Immagine 1"/>
              <p:cNvPicPr>
                <a:picLocks noChangeAspect="1"/>
              </p:cNvPicPr>
              <p:nvPr/>
            </p:nvPicPr>
            <p:blipFill>
              <a:blip r:embed="rId14" cstate="print"/>
              <a:srcRect l="10395"/>
              <a:stretch>
                <a:fillRect/>
              </a:stretch>
            </p:blipFill>
            <p:spPr bwMode="auto">
              <a:xfrm>
                <a:off x="1270000" y="-12700"/>
                <a:ext cx="10947400" cy="1133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2" name="CasellaDiTesto 11"/>
            <p:cNvSpPr txBox="1"/>
            <p:nvPr userDrawn="1"/>
          </p:nvSpPr>
          <p:spPr>
            <a:xfrm>
              <a:off x="749300" y="63500"/>
              <a:ext cx="3675978" cy="55399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it-IT" sz="3000" b="1" i="1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684" y="-26988"/>
            <a:ext cx="12289368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939421" y="1441003"/>
            <a:ext cx="6252635" cy="4391025"/>
            <a:chOff x="-684584" y="1340768"/>
            <a:chExt cx="4689888" cy="4392488"/>
          </a:xfrm>
          <a:solidFill>
            <a:schemeClr val="bg1">
              <a:lumMod val="95000"/>
              <a:alpha val="55000"/>
            </a:schemeClr>
          </a:solidFill>
        </p:grpSpPr>
        <p:sp>
          <p:nvSpPr>
            <p:cNvPr id="3" name="Oval 2"/>
            <p:cNvSpPr/>
            <p:nvPr/>
          </p:nvSpPr>
          <p:spPr>
            <a:xfrm>
              <a:off x="-684584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20" name="Oval 19"/>
            <p:cNvSpPr/>
            <p:nvPr/>
          </p:nvSpPr>
          <p:spPr>
            <a:xfrm>
              <a:off x="-387695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</p:grpSp>
      <p:sp>
        <p:nvSpPr>
          <p:cNvPr id="2052" name="Rettangolo 1"/>
          <p:cNvSpPr>
            <a:spLocks noChangeArrowheads="1"/>
          </p:cNvSpPr>
          <p:nvPr/>
        </p:nvSpPr>
        <p:spPr bwMode="auto">
          <a:xfrm>
            <a:off x="1998134" y="2565401"/>
            <a:ext cx="819573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3600" dirty="0">
                <a:solidFill>
                  <a:srgbClr val="00336B"/>
                </a:solidFill>
                <a:latin typeface="Proxima Nova Rg" pitchFamily="50" charset="0"/>
              </a:rPr>
              <a:t>POR </a:t>
            </a:r>
            <a:r>
              <a:rPr lang="it-IT" altLang="it-IT" sz="3600" dirty="0" smtClean="0">
                <a:solidFill>
                  <a:srgbClr val="00336B"/>
                </a:solidFill>
                <a:latin typeface="Proxima Nova Rg" pitchFamily="50" charset="0"/>
              </a:rPr>
              <a:t>2014-2020</a:t>
            </a:r>
            <a:endParaRPr lang="it-IT" altLang="it-IT" sz="3600" dirty="0">
              <a:solidFill>
                <a:srgbClr val="00336B"/>
              </a:solidFill>
              <a:latin typeface="Proxima Nova Rg" pitchFamily="50" charset="0"/>
            </a:endParaRPr>
          </a:p>
        </p:txBody>
      </p:sp>
      <p:sp>
        <p:nvSpPr>
          <p:cNvPr id="2053" name="Rectangle 1"/>
          <p:cNvSpPr>
            <a:spLocks noChangeArrowheads="1"/>
          </p:cNvSpPr>
          <p:nvPr/>
        </p:nvSpPr>
        <p:spPr bwMode="auto">
          <a:xfrm>
            <a:off x="3647017" y="3211513"/>
            <a:ext cx="50884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 smtClean="0">
                <a:solidFill>
                  <a:srgbClr val="00336B"/>
                </a:solidFill>
                <a:latin typeface="Proxima Nova Rg" pitchFamily="50" charset="0"/>
              </a:rPr>
              <a:t>IL PARTENARIATO</a:t>
            </a:r>
            <a:endParaRPr lang="it-IT" altLang="it-IT" sz="2800" b="1" dirty="0">
              <a:solidFill>
                <a:srgbClr val="00336B"/>
              </a:solidFill>
              <a:latin typeface="Proxima Nova Rg" pitchFamily="50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2819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06115" y="1341405"/>
            <a:ext cx="93892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3063" lvl="0" indent="-285750" algn="just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it-IT" sz="3200" dirty="0">
                <a:solidFill>
                  <a:schemeClr val="accent5">
                    <a:lumMod val="50000"/>
                  </a:schemeClr>
                </a:solidFill>
                <a:latin typeface="Calibri" charset="0"/>
                <a:ea typeface="MS PGothic" charset="0"/>
                <a:cs typeface="MS PGothic" charset="0"/>
              </a:rPr>
              <a:t>Il codice di condotta europeo segna la differenza rispetto al </a:t>
            </a: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charset="0"/>
                <a:ea typeface="MS PGothic" charset="0"/>
                <a:cs typeface="MS PGothic" charset="0"/>
              </a:rPr>
              <a:t>passato</a:t>
            </a:r>
          </a:p>
          <a:p>
            <a:pPr marL="87313" lvl="0" algn="just">
              <a:spcBef>
                <a:spcPts val="0"/>
              </a:spcBef>
              <a:spcAft>
                <a:spcPts val="0"/>
              </a:spcAft>
            </a:pPr>
            <a:r>
              <a:rPr lang="it-IT" sz="2800" dirty="0" smtClean="0">
                <a:solidFill>
                  <a:schemeClr val="accent5">
                    <a:lumMod val="50000"/>
                  </a:schemeClr>
                </a:solidFill>
                <a:latin typeface="Calibri" charset="0"/>
                <a:ea typeface="MS PGothic" charset="0"/>
                <a:cs typeface="MS PGothic" charset="0"/>
              </a:rPr>
              <a:t> </a:t>
            </a:r>
            <a:endParaRPr lang="it-IT" sz="2800" dirty="0">
              <a:solidFill>
                <a:schemeClr val="accent5">
                  <a:lumMod val="50000"/>
                </a:schemeClr>
              </a:solidFill>
              <a:latin typeface="Calibri" charset="0"/>
              <a:ea typeface="MS PGothic" charset="0"/>
              <a:cs typeface="MS PGothic" charset="0"/>
            </a:endParaRPr>
          </a:p>
          <a:p>
            <a:pPr marL="373063" lvl="0" indent="-285750" algn="just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it-IT" sz="3200" dirty="0">
                <a:solidFill>
                  <a:schemeClr val="accent5">
                    <a:lumMod val="50000"/>
                  </a:schemeClr>
                </a:solidFill>
                <a:latin typeface="Calibri" charset="0"/>
                <a:ea typeface="MS PGothic" charset="0"/>
                <a:cs typeface="MS PGothic" charset="0"/>
              </a:rPr>
              <a:t>La </a:t>
            </a: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charset="0"/>
                <a:ea typeface="MS PGothic" charset="0"/>
                <a:cs typeface="MS PGothic" charset="0"/>
              </a:rPr>
              <a:t>Regione </a:t>
            </a:r>
            <a:r>
              <a:rPr lang="it-IT" sz="3200" dirty="0">
                <a:solidFill>
                  <a:schemeClr val="accent5">
                    <a:lumMod val="50000"/>
                  </a:schemeClr>
                </a:solidFill>
                <a:latin typeface="Calibri" charset="0"/>
                <a:ea typeface="MS PGothic" charset="0"/>
                <a:cs typeface="MS PGothic" charset="0"/>
              </a:rPr>
              <a:t>ha tradotto i </a:t>
            </a: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charset="0"/>
                <a:ea typeface="MS PGothic" charset="0"/>
                <a:cs typeface="MS PGothic" charset="0"/>
              </a:rPr>
              <a:t>principi del codice  </a:t>
            </a:r>
            <a:r>
              <a:rPr lang="it-IT" sz="3200" dirty="0">
                <a:solidFill>
                  <a:schemeClr val="accent5">
                    <a:lumMod val="50000"/>
                  </a:schemeClr>
                </a:solidFill>
                <a:latin typeface="Calibri" charset="0"/>
                <a:ea typeface="MS PGothic" charset="0"/>
                <a:cs typeface="MS PGothic" charset="0"/>
              </a:rPr>
              <a:t>in prassi </a:t>
            </a: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charset="0"/>
                <a:ea typeface="MS PGothic" charset="0"/>
                <a:cs typeface="MS PGothic" charset="0"/>
              </a:rPr>
              <a:t>amministrativa</a:t>
            </a:r>
          </a:p>
          <a:p>
            <a:pPr marL="87313" lvl="0" algn="just">
              <a:spcBef>
                <a:spcPts val="0"/>
              </a:spcBef>
              <a:spcAft>
                <a:spcPts val="0"/>
              </a:spcAft>
            </a:pPr>
            <a:endParaRPr lang="it-IT" sz="3200" dirty="0">
              <a:solidFill>
                <a:schemeClr val="accent5">
                  <a:lumMod val="50000"/>
                </a:schemeClr>
              </a:solidFill>
              <a:latin typeface="Calibri" charset="0"/>
              <a:ea typeface="MS PGothic" charset="0"/>
              <a:cs typeface="MS PGothic" charset="0"/>
            </a:endParaRPr>
          </a:p>
          <a:p>
            <a:pPr marL="373063" indent="-285750" algn="just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it-IT" sz="3200" dirty="0">
                <a:solidFill>
                  <a:schemeClr val="accent5">
                    <a:lumMod val="50000"/>
                  </a:schemeClr>
                </a:solidFill>
                <a:latin typeface="Calibri" charset="0"/>
                <a:ea typeface="MS PGothic" charset="0"/>
                <a:cs typeface="MS PGothic" charset="0"/>
              </a:rPr>
              <a:t>Il salto di qualità con l’Unità Operativa e l’Ufficio per il </a:t>
            </a: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charset="0"/>
                <a:ea typeface="MS PGothic" charset="0"/>
                <a:cs typeface="MS PGothic" charset="0"/>
              </a:rPr>
              <a:t>partenariato</a:t>
            </a:r>
            <a:endParaRPr lang="it-IT" sz="3200" dirty="0">
              <a:solidFill>
                <a:schemeClr val="accent5">
                  <a:lumMod val="50000"/>
                </a:schemeClr>
              </a:solidFill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103725" y="0"/>
            <a:ext cx="1851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i="1" dirty="0" smtClean="0">
                <a:solidFill>
                  <a:schemeClr val="bg1"/>
                </a:solidFill>
              </a:rPr>
              <a:t>in sintesi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0302" y="0"/>
            <a:ext cx="5727743" cy="776288"/>
          </a:xfrm>
        </p:spPr>
        <p:txBody>
          <a:bodyPr/>
          <a:lstStyle/>
          <a:p>
            <a:r>
              <a:rPr lang="it-IT" sz="3600" i="1" dirty="0">
                <a:solidFill>
                  <a:schemeClr val="bg1"/>
                </a:solidFill>
                <a:latin typeface="Calibri" panose="020F0502020204030204" pitchFamily="34" charset="0"/>
              </a:rPr>
              <a:t>il </a:t>
            </a:r>
            <a:r>
              <a:rPr lang="it-IT" sz="36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codice di condotta europeo</a:t>
            </a:r>
            <a:endParaRPr lang="it-IT" sz="3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9083" y="1058275"/>
            <a:ext cx="9661371" cy="3837537"/>
          </a:xfrm>
        </p:spPr>
        <p:txBody>
          <a:bodyPr/>
          <a:lstStyle/>
          <a:p>
            <a:pPr marL="0" lvl="0" indent="0">
              <a:buNone/>
            </a:pPr>
            <a:endParaRPr lang="it-IT" dirty="0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pPr>
              <a:spcBef>
                <a:spcPts val="3600"/>
              </a:spcBef>
            </a:pPr>
            <a:r>
              <a:rPr lang="it-IT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</a:t>
            </a: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l il codice afferma che il </a:t>
            </a:r>
            <a:r>
              <a:rPr lang="it-IT" sz="3200" u="sng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partenariato</a:t>
            </a:r>
            <a:r>
              <a:rPr lang="it-IT" sz="3200" b="1" u="sng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it-IT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è un principio chiave per </a:t>
            </a: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l’attuazione del </a:t>
            </a:r>
            <a:r>
              <a:rPr lang="it-IT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Quadro Strategico Comune (QSC) </a:t>
            </a: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e della Strategia </a:t>
            </a:r>
            <a:r>
              <a:rPr lang="it-IT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Europa </a:t>
            </a: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2020 </a:t>
            </a:r>
          </a:p>
          <a:p>
            <a:pPr>
              <a:spcBef>
                <a:spcPts val="3600"/>
              </a:spcBef>
            </a:pP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Il Regolamento (CE 240 del 2014), che istituisce il codice, definisce una serie di obblighi per gli Stati</a:t>
            </a:r>
            <a:endParaRPr lang="it-IT" sz="3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0488352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837" y="0"/>
            <a:ext cx="5655385" cy="776288"/>
          </a:xfrm>
        </p:spPr>
        <p:txBody>
          <a:bodyPr/>
          <a:lstStyle/>
          <a:p>
            <a:r>
              <a:rPr lang="it-IT" sz="3600" dirty="0">
                <a:solidFill>
                  <a:schemeClr val="bg1"/>
                </a:solidFill>
                <a:latin typeface="Calibri" panose="020F0502020204030204" pitchFamily="34" charset="0"/>
              </a:rPr>
              <a:t>Obblighi del </a:t>
            </a:r>
            <a:r>
              <a:rPr lang="it-IT" sz="3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Regolamento</a:t>
            </a:r>
            <a:endParaRPr lang="it-IT" sz="3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1201" y="1101435"/>
            <a:ext cx="11063110" cy="423820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fornire </a:t>
            </a:r>
            <a:r>
              <a:rPr lang="it-IT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informazioni adeguate in tempi </a:t>
            </a: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sufficienti</a:t>
            </a:r>
          </a:p>
          <a:p>
            <a:pPr>
              <a:lnSpc>
                <a:spcPct val="150000"/>
              </a:lnSpc>
            </a:pP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garantire </a:t>
            </a:r>
            <a:r>
              <a:rPr lang="it-IT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la </a:t>
            </a: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consultazione </a:t>
            </a:r>
          </a:p>
          <a:p>
            <a:pPr>
              <a:lnSpc>
                <a:spcPct val="150000"/>
              </a:lnSpc>
            </a:pP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assicurare </a:t>
            </a:r>
            <a:r>
              <a:rPr lang="it-IT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la partecipazione a tutte le </a:t>
            </a: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fasi</a:t>
            </a:r>
          </a:p>
          <a:p>
            <a:pPr>
              <a:lnSpc>
                <a:spcPct val="150000"/>
              </a:lnSpc>
            </a:pP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sostenere </a:t>
            </a:r>
            <a:r>
              <a:rPr lang="it-IT" sz="320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l’</a:t>
            </a:r>
            <a:r>
              <a:rPr lang="it-IT" sz="3200" i="1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empowerment</a:t>
            </a:r>
            <a:r>
              <a:rPr lang="it-IT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, l'apprendimento e lo scambio di buone </a:t>
            </a: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 pratiche</a:t>
            </a:r>
            <a:r>
              <a:rPr lang="it-IT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329106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2882" y="0"/>
            <a:ext cx="2618674" cy="776288"/>
          </a:xfrm>
        </p:spPr>
        <p:txBody>
          <a:bodyPr/>
          <a:lstStyle/>
          <a:p>
            <a:r>
              <a:rPr lang="it-IT" sz="36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La Regione </a:t>
            </a:r>
            <a:endParaRPr lang="it-IT" sz="36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1756" y="1191747"/>
            <a:ext cx="10515600" cy="430594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it-IT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Nella prima fase di questo ciclo di programmazione il processo di consultazione del partenariato è stato ampio ed </a:t>
            </a: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approfondito </a:t>
            </a:r>
          </a:p>
          <a:p>
            <a:pPr>
              <a:spcBef>
                <a:spcPts val="0"/>
              </a:spcBef>
            </a:pPr>
            <a:endParaRPr lang="it-IT" sz="3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it-IT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La regione ha garantito il confronto sulle tutte le scelte riguardanti la programmazione 2014-</a:t>
            </a: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2020 </a:t>
            </a:r>
            <a:endParaRPr lang="it-IT" sz="3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it-IT" sz="32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Il </a:t>
            </a:r>
            <a:r>
              <a:rPr lang="it-IT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partenariato ha portato un importante valore aggiunto e alcune scelte sono state fortemente influenzate dai </a:t>
            </a: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partner</a:t>
            </a:r>
            <a:endParaRPr lang="it-IT" sz="3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it-IT" sz="3200" dirty="0"/>
          </a:p>
        </p:txBody>
      </p:sp>
    </p:spTree>
    <p:extLst>
      <p:ext uri="{BB962C8B-B14F-4D97-AF65-F5344CB8AC3E}">
        <p14:creationId xmlns="" xmlns:p14="http://schemas.microsoft.com/office/powerpoint/2010/main" val="4091809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3099" y="1253067"/>
            <a:ext cx="11042544" cy="3781777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it-IT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Il Governatore, nella relazione al Consiglio, ha preso l’impegno di innovare profondamente il sistema di </a:t>
            </a: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gestione del Por </a:t>
            </a:r>
            <a:r>
              <a:rPr lang="it-IT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e di “modificare radicalmente” le regole di confronto con i partner sociali, economici ed </a:t>
            </a: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istituzionali</a:t>
            </a:r>
            <a:endParaRPr lang="it-IT" sz="3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it-IT" sz="3200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L’istituzione </a:t>
            </a:r>
            <a:r>
              <a:rPr lang="it-IT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di Unità operativa e </a:t>
            </a: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dell’Ufficio </a:t>
            </a:r>
            <a:r>
              <a:rPr lang="it-IT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per il </a:t>
            </a: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partenariato sono gli strumenti per dare concretezza amministrativa al confronto</a:t>
            </a:r>
            <a:endParaRPr lang="it-IT" sz="3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it-IT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93099" y="83249"/>
            <a:ext cx="3406877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r>
              <a:rPr lang="it-IT" sz="3600" i="1" dirty="0">
                <a:solidFill>
                  <a:schemeClr val="bg1"/>
                </a:solidFill>
                <a:ea typeface="+mj-ea"/>
                <a:cs typeface="+mj-cs"/>
              </a:rPr>
              <a:t>Il salto di qualità</a:t>
            </a:r>
          </a:p>
        </p:txBody>
      </p:sp>
    </p:spTree>
    <p:extLst>
      <p:ext uri="{BB962C8B-B14F-4D97-AF65-F5344CB8AC3E}">
        <p14:creationId xmlns="" xmlns:p14="http://schemas.microsoft.com/office/powerpoint/2010/main" val="716240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267" y="1406235"/>
            <a:ext cx="10219012" cy="3990968"/>
          </a:xfrm>
        </p:spPr>
        <p:txBody>
          <a:bodyPr/>
          <a:lstStyle/>
          <a:p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Svolge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un lavoro di “</a:t>
            </a:r>
            <a:r>
              <a:rPr lang="it-IT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service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” al Partenariato 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regionale</a:t>
            </a:r>
            <a:endParaRPr lang="it-IT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Garantisce la continuità dei flussi informativi, </a:t>
            </a:r>
            <a:r>
              <a:rPr lang="it-IT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l’</a:t>
            </a:r>
            <a:r>
              <a:rPr lang="it-IT" i="1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empowerment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di tutti i </a:t>
            </a:r>
            <a:r>
              <a:rPr lang="it-IT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partners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e una stretta collaborazione tra le autorità pubbliche a vario livello, il settore privato e il terzo 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settore </a:t>
            </a:r>
            <a:endParaRPr lang="it-IT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Sarà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garantito un adeguato spazio per concertare con il partenariato la messa a punto delle funzioni e 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delle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modalità 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operative </a:t>
            </a:r>
            <a:endParaRPr lang="it-IT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L’istituzione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e la funzionalità dell’Ufficio avverrà con tempi certi 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e con decorrenza immediata</a:t>
            </a:r>
            <a:endParaRPr lang="it-IT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it-IT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27378" y="90311"/>
            <a:ext cx="5836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i="1" dirty="0">
                <a:solidFill>
                  <a:schemeClr val="bg1"/>
                </a:solidFill>
              </a:rPr>
              <a:t>L’Ufficio per il partenariato</a:t>
            </a:r>
            <a:endParaRPr lang="it-IT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01924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1669</TotalTime>
  <Words>318</Words>
  <Application>Microsoft Office PowerPoint</Application>
  <PresentationFormat>Personalizzato</PresentationFormat>
  <Paragraphs>36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il codice di condotta europeo</vt:lpstr>
      <vt:lpstr>Obblighi del Regolamento</vt:lpstr>
      <vt:lpstr>La Regione 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serena chiarello</dc:creator>
  <cp:lastModifiedBy>Avv. Giuliani</cp:lastModifiedBy>
  <cp:revision>46</cp:revision>
  <dcterms:created xsi:type="dcterms:W3CDTF">2015-11-18T18:19:07Z</dcterms:created>
  <dcterms:modified xsi:type="dcterms:W3CDTF">2016-02-04T16:35:27Z</dcterms:modified>
</cp:coreProperties>
</file>