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77" r:id="rId1"/>
  </p:sldMasterIdLst>
  <p:notesMasterIdLst>
    <p:notesMasterId r:id="rId15"/>
  </p:notesMasterIdLst>
  <p:handoutMasterIdLst>
    <p:handoutMasterId r:id="rId16"/>
  </p:handoutMasterIdLst>
  <p:sldIdLst>
    <p:sldId id="303" r:id="rId2"/>
    <p:sldId id="305" r:id="rId3"/>
    <p:sldId id="306" r:id="rId4"/>
    <p:sldId id="296" r:id="rId5"/>
    <p:sldId id="294" r:id="rId6"/>
    <p:sldId id="291" r:id="rId7"/>
    <p:sldId id="295" r:id="rId8"/>
    <p:sldId id="297" r:id="rId9"/>
    <p:sldId id="298" r:id="rId10"/>
    <p:sldId id="299" r:id="rId11"/>
    <p:sldId id="300" r:id="rId12"/>
    <p:sldId id="301" r:id="rId13"/>
    <p:sldId id="302" r:id="rId14"/>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65" userDrawn="1">
          <p15:clr>
            <a:srgbClr val="A4A3A4"/>
          </p15:clr>
        </p15:guide>
        <p15:guide id="2" orient="horz" pos="3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CFD"/>
    <a:srgbClr val="C1CCF6"/>
    <a:srgbClr val="D5BAEB"/>
    <a:srgbClr val="8E9DEF"/>
    <a:srgbClr val="A6EDD2"/>
    <a:srgbClr val="A3E6FF"/>
    <a:srgbClr val="FFFFFF"/>
    <a:srgbClr val="E0B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57" autoAdjust="0"/>
  </p:normalViewPr>
  <p:slideViewPr>
    <p:cSldViewPr snapToGrid="0">
      <p:cViewPr varScale="1">
        <p:scale>
          <a:sx n="65" d="100"/>
          <a:sy n="65" d="100"/>
        </p:scale>
        <p:origin x="936" y="78"/>
      </p:cViewPr>
      <p:guideLst>
        <p:guide pos="6265"/>
        <p:guide orient="horz" pos="3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BCB83-45A4-4001-8DBF-C2DB4C504EF1}"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it-IT"/>
        </a:p>
      </dgm:t>
    </dgm:pt>
    <dgm:pt modelId="{DE95DC99-2B3B-46C6-9D91-CDB3DDEEB341}">
      <dgm:prSet phldrT="[Testo]"/>
      <dgm:spPr>
        <a:solidFill>
          <a:srgbClr val="FFC000"/>
        </a:solidFill>
      </dgm:spPr>
      <dgm:t>
        <a:bodyPr/>
        <a:lstStyle/>
        <a:p>
          <a:pPr>
            <a:buFont typeface="Symbol" panose="05050102010706020507" pitchFamily="18" charset="2"/>
            <a:buChar char=""/>
          </a:pPr>
          <a:r>
            <a:rPr lang="it-IT" dirty="0"/>
            <a:t>Ricerca, competitività e Innovazione </a:t>
          </a:r>
        </a:p>
      </dgm:t>
    </dgm:pt>
    <dgm:pt modelId="{140FBFA4-F4CB-4A32-B542-7C25DC44FC84}" type="parTrans" cxnId="{5A92549E-8389-4F74-9601-9903281D7269}">
      <dgm:prSet/>
      <dgm:spPr/>
      <dgm:t>
        <a:bodyPr/>
        <a:lstStyle/>
        <a:p>
          <a:endParaRPr lang="it-IT"/>
        </a:p>
      </dgm:t>
    </dgm:pt>
    <dgm:pt modelId="{A5544349-4CEE-45FC-95F6-03D051019933}" type="sibTrans" cxnId="{5A92549E-8389-4F74-9601-9903281D7269}">
      <dgm:prSet/>
      <dgm:spPr/>
      <dgm:t>
        <a:bodyPr/>
        <a:lstStyle/>
        <a:p>
          <a:endParaRPr lang="it-IT"/>
        </a:p>
      </dgm:t>
    </dgm:pt>
    <dgm:pt modelId="{A6E14C6C-6A06-47FE-83F5-BEB4D303B7B9}">
      <dgm:prSet phldrT="[Testo]"/>
      <dgm:spPr/>
      <dgm:t>
        <a:bodyPr/>
        <a:lstStyle/>
        <a:p>
          <a:pPr>
            <a:buFont typeface="Symbol" panose="05050102010706020507" pitchFamily="18" charset="2"/>
            <a:buChar char=""/>
          </a:pPr>
          <a:r>
            <a:rPr lang="it-IT"/>
            <a:t>Contrasto ai cambiamenti climatici, Energia, Risorse naturali ed Economia circolare </a:t>
          </a:r>
        </a:p>
      </dgm:t>
    </dgm:pt>
    <dgm:pt modelId="{1BD844ED-1C60-478C-A1A0-937C912D23FB}" type="parTrans" cxnId="{FB19AEA7-BE78-491F-A3C8-98EC27005600}">
      <dgm:prSet/>
      <dgm:spPr/>
      <dgm:t>
        <a:bodyPr/>
        <a:lstStyle/>
        <a:p>
          <a:endParaRPr lang="it-IT"/>
        </a:p>
      </dgm:t>
    </dgm:pt>
    <dgm:pt modelId="{6A301DEA-37FF-4F95-BA64-8AB8679C86CA}" type="sibTrans" cxnId="{FB19AEA7-BE78-491F-A3C8-98EC27005600}">
      <dgm:prSet/>
      <dgm:spPr/>
      <dgm:t>
        <a:bodyPr/>
        <a:lstStyle/>
        <a:p>
          <a:endParaRPr lang="it-IT"/>
        </a:p>
      </dgm:t>
    </dgm:pt>
    <dgm:pt modelId="{C425BA88-E50E-460C-A570-63726A91842D}">
      <dgm:prSet phldrT="[Testo]"/>
      <dgm:spPr>
        <a:solidFill>
          <a:schemeClr val="tx2">
            <a:lumMod val="60000"/>
            <a:lumOff val="40000"/>
          </a:schemeClr>
        </a:solidFill>
      </dgm:spPr>
      <dgm:t>
        <a:bodyPr/>
        <a:lstStyle/>
        <a:p>
          <a:pPr>
            <a:buFont typeface="Symbol" panose="05050102010706020507" pitchFamily="18" charset="2"/>
            <a:buChar char=""/>
          </a:pPr>
          <a:r>
            <a:rPr lang="it-IT"/>
            <a:t>Sviluppo dei territori e Qualità della vita </a:t>
          </a:r>
        </a:p>
      </dgm:t>
    </dgm:pt>
    <dgm:pt modelId="{88B1F947-B71D-4A8A-82C1-0F3667BADECB}" type="parTrans" cxnId="{805809D0-5EC6-493D-951D-392EC014FBEE}">
      <dgm:prSet/>
      <dgm:spPr/>
      <dgm:t>
        <a:bodyPr/>
        <a:lstStyle/>
        <a:p>
          <a:endParaRPr lang="it-IT"/>
        </a:p>
      </dgm:t>
    </dgm:pt>
    <dgm:pt modelId="{7007C4A2-5861-43CF-89E2-AD01C5C04F13}" type="sibTrans" cxnId="{805809D0-5EC6-493D-951D-392EC014FBEE}">
      <dgm:prSet/>
      <dgm:spPr/>
      <dgm:t>
        <a:bodyPr/>
        <a:lstStyle/>
        <a:p>
          <a:endParaRPr lang="it-IT"/>
        </a:p>
      </dgm:t>
    </dgm:pt>
    <dgm:pt modelId="{3249B035-EFA4-4C56-BC89-94D6645E3514}">
      <dgm:prSet/>
      <dgm:spPr>
        <a:solidFill>
          <a:srgbClr val="00B050"/>
        </a:solidFill>
      </dgm:spPr>
      <dgm:t>
        <a:bodyPr/>
        <a:lstStyle/>
        <a:p>
          <a:pPr>
            <a:buFont typeface="Symbol" panose="05050102010706020507" pitchFamily="18" charset="2"/>
            <a:buChar char=""/>
          </a:pPr>
          <a:r>
            <a:rPr lang="it-IT" dirty="0"/>
            <a:t>Qualità ed efficienza di Reti, Trasporti e Logistica </a:t>
          </a:r>
        </a:p>
      </dgm:t>
    </dgm:pt>
    <dgm:pt modelId="{98660C92-ECC1-4F78-BDF0-FD3D4552857D}" type="parTrans" cxnId="{D66C1B41-93FF-449A-B082-AC6FF5C2F748}">
      <dgm:prSet/>
      <dgm:spPr/>
      <dgm:t>
        <a:bodyPr/>
        <a:lstStyle/>
        <a:p>
          <a:endParaRPr lang="it-IT"/>
        </a:p>
      </dgm:t>
    </dgm:pt>
    <dgm:pt modelId="{DA11D8DC-7F92-4A42-8326-0F2EAEE8D3FA}" type="sibTrans" cxnId="{D66C1B41-93FF-449A-B082-AC6FF5C2F748}">
      <dgm:prSet/>
      <dgm:spPr/>
      <dgm:t>
        <a:bodyPr/>
        <a:lstStyle/>
        <a:p>
          <a:endParaRPr lang="it-IT"/>
        </a:p>
      </dgm:t>
    </dgm:pt>
    <dgm:pt modelId="{30B78CE9-67F7-4ABD-8AD9-231A035DCC52}">
      <dgm:prSet/>
      <dgm:spPr>
        <a:solidFill>
          <a:srgbClr val="FF0000"/>
        </a:solidFill>
      </dgm:spPr>
      <dgm:t>
        <a:bodyPr/>
        <a:lstStyle/>
        <a:p>
          <a:pPr>
            <a:buFont typeface="Symbol" panose="05050102010706020507" pitchFamily="18" charset="2"/>
            <a:buChar char=""/>
          </a:pPr>
          <a:r>
            <a:rPr lang="it-IT" dirty="0"/>
            <a:t>Mercato del Lavoro, Occupazione, Istruzione, Competenze ed Inclusione </a:t>
          </a:r>
        </a:p>
      </dgm:t>
    </dgm:pt>
    <dgm:pt modelId="{71A99CEA-9CAB-474C-B566-E52FAECF8FC9}" type="parTrans" cxnId="{D7F91907-F516-44F4-A4EB-8DA6406D9007}">
      <dgm:prSet/>
      <dgm:spPr/>
      <dgm:t>
        <a:bodyPr/>
        <a:lstStyle/>
        <a:p>
          <a:endParaRPr lang="it-IT"/>
        </a:p>
      </dgm:t>
    </dgm:pt>
    <dgm:pt modelId="{4A2939C8-23A5-49E4-B940-A922BF94E911}" type="sibTrans" cxnId="{D7F91907-F516-44F4-A4EB-8DA6406D9007}">
      <dgm:prSet/>
      <dgm:spPr/>
      <dgm:t>
        <a:bodyPr/>
        <a:lstStyle/>
        <a:p>
          <a:endParaRPr lang="it-IT"/>
        </a:p>
      </dgm:t>
    </dgm:pt>
    <dgm:pt modelId="{9855BEF4-2DF1-4C38-AB68-A4A5467A6725}">
      <dgm:prSet/>
      <dgm:spPr>
        <a:solidFill>
          <a:schemeClr val="accent1">
            <a:lumMod val="60000"/>
            <a:lumOff val="40000"/>
          </a:schemeClr>
        </a:solidFill>
      </dgm:spPr>
      <dgm:t>
        <a:bodyPr/>
        <a:lstStyle/>
        <a:p>
          <a:r>
            <a:rPr lang="it-IT" dirty="0"/>
            <a:t>Turismo, Paesaggio e patrimonio culturale, architettonico e archeologico</a:t>
          </a:r>
        </a:p>
      </dgm:t>
    </dgm:pt>
    <dgm:pt modelId="{F94018A1-B7B1-4E80-A05E-70C241CD2A8D}" type="parTrans" cxnId="{6CB8A4AE-8880-40BE-98A0-E5CB64D551B6}">
      <dgm:prSet/>
      <dgm:spPr/>
      <dgm:t>
        <a:bodyPr/>
        <a:lstStyle/>
        <a:p>
          <a:endParaRPr lang="it-IT"/>
        </a:p>
      </dgm:t>
    </dgm:pt>
    <dgm:pt modelId="{6CBE2C1A-81CE-48BC-A2E1-A6830A757256}" type="sibTrans" cxnId="{6CB8A4AE-8880-40BE-98A0-E5CB64D551B6}">
      <dgm:prSet/>
      <dgm:spPr/>
      <dgm:t>
        <a:bodyPr/>
        <a:lstStyle/>
        <a:p>
          <a:endParaRPr lang="it-IT"/>
        </a:p>
      </dgm:t>
    </dgm:pt>
    <dgm:pt modelId="{DA2859C6-8ECD-40D2-AAC7-19F9BEAFDD1F}" type="pres">
      <dgm:prSet presAssocID="{350BCB83-45A4-4001-8DBF-C2DB4C504EF1}" presName="Name0" presStyleCnt="0">
        <dgm:presLayoutVars>
          <dgm:dir/>
          <dgm:resizeHandles val="exact"/>
        </dgm:presLayoutVars>
      </dgm:prSet>
      <dgm:spPr/>
    </dgm:pt>
    <dgm:pt modelId="{2F99ABBB-DABF-4973-A453-3ED20B1FB821}" type="pres">
      <dgm:prSet presAssocID="{350BCB83-45A4-4001-8DBF-C2DB4C504EF1}" presName="cycle" presStyleCnt="0"/>
      <dgm:spPr/>
    </dgm:pt>
    <dgm:pt modelId="{AF1393C2-B3C8-4353-AF1A-493E0ACC320D}" type="pres">
      <dgm:prSet presAssocID="{DE95DC99-2B3B-46C6-9D91-CDB3DDEEB341}" presName="nodeFirstNode" presStyleLbl="node1" presStyleIdx="0" presStyleCnt="6">
        <dgm:presLayoutVars>
          <dgm:bulletEnabled val="1"/>
        </dgm:presLayoutVars>
      </dgm:prSet>
      <dgm:spPr/>
    </dgm:pt>
    <dgm:pt modelId="{53065AE4-0D43-4E3B-B945-6CAA44AB97BB}" type="pres">
      <dgm:prSet presAssocID="{A5544349-4CEE-45FC-95F6-03D051019933}" presName="sibTransFirstNode" presStyleLbl="bgShp" presStyleIdx="0" presStyleCnt="1"/>
      <dgm:spPr/>
    </dgm:pt>
    <dgm:pt modelId="{98E86B82-88A8-4BFF-ACB6-AB3F9D3814D3}" type="pres">
      <dgm:prSet presAssocID="{A6E14C6C-6A06-47FE-83F5-BEB4D303B7B9}" presName="nodeFollowingNodes" presStyleLbl="node1" presStyleIdx="1" presStyleCnt="6">
        <dgm:presLayoutVars>
          <dgm:bulletEnabled val="1"/>
        </dgm:presLayoutVars>
      </dgm:prSet>
      <dgm:spPr/>
    </dgm:pt>
    <dgm:pt modelId="{E6C146A8-A76B-48FC-932B-21BC21DCE9E0}" type="pres">
      <dgm:prSet presAssocID="{3249B035-EFA4-4C56-BC89-94D6645E3514}" presName="nodeFollowingNodes" presStyleLbl="node1" presStyleIdx="2" presStyleCnt="6">
        <dgm:presLayoutVars>
          <dgm:bulletEnabled val="1"/>
        </dgm:presLayoutVars>
      </dgm:prSet>
      <dgm:spPr/>
    </dgm:pt>
    <dgm:pt modelId="{E5D68478-666B-4872-9BAB-7FB770B09BC7}" type="pres">
      <dgm:prSet presAssocID="{30B78CE9-67F7-4ABD-8AD9-231A035DCC52}" presName="nodeFollowingNodes" presStyleLbl="node1" presStyleIdx="3" presStyleCnt="6">
        <dgm:presLayoutVars>
          <dgm:bulletEnabled val="1"/>
        </dgm:presLayoutVars>
      </dgm:prSet>
      <dgm:spPr/>
    </dgm:pt>
    <dgm:pt modelId="{B993D3DC-E9C6-476C-8F61-C05D8F5D6967}" type="pres">
      <dgm:prSet presAssocID="{C425BA88-E50E-460C-A570-63726A91842D}" presName="nodeFollowingNodes" presStyleLbl="node1" presStyleIdx="4" presStyleCnt="6">
        <dgm:presLayoutVars>
          <dgm:bulletEnabled val="1"/>
        </dgm:presLayoutVars>
      </dgm:prSet>
      <dgm:spPr/>
    </dgm:pt>
    <dgm:pt modelId="{DBC8A95E-5355-46EF-A12F-0399DD91B593}" type="pres">
      <dgm:prSet presAssocID="{9855BEF4-2DF1-4C38-AB68-A4A5467A6725}" presName="nodeFollowingNodes" presStyleLbl="node1" presStyleIdx="5" presStyleCnt="6">
        <dgm:presLayoutVars>
          <dgm:bulletEnabled val="1"/>
        </dgm:presLayoutVars>
      </dgm:prSet>
      <dgm:spPr/>
    </dgm:pt>
  </dgm:ptLst>
  <dgm:cxnLst>
    <dgm:cxn modelId="{83CA9C06-66CB-40B0-AD91-85D34DAD1536}" type="presOf" srcId="{A6E14C6C-6A06-47FE-83F5-BEB4D303B7B9}" destId="{98E86B82-88A8-4BFF-ACB6-AB3F9D3814D3}" srcOrd="0" destOrd="0" presId="urn:microsoft.com/office/officeart/2005/8/layout/cycle3"/>
    <dgm:cxn modelId="{D7F91907-F516-44F4-A4EB-8DA6406D9007}" srcId="{350BCB83-45A4-4001-8DBF-C2DB4C504EF1}" destId="{30B78CE9-67F7-4ABD-8AD9-231A035DCC52}" srcOrd="3" destOrd="0" parTransId="{71A99CEA-9CAB-474C-B566-E52FAECF8FC9}" sibTransId="{4A2939C8-23A5-49E4-B940-A922BF94E911}"/>
    <dgm:cxn modelId="{0B88E70E-6354-4B15-9F15-57BBCF780EC1}" type="presOf" srcId="{DE95DC99-2B3B-46C6-9D91-CDB3DDEEB341}" destId="{AF1393C2-B3C8-4353-AF1A-493E0ACC320D}" srcOrd="0" destOrd="0" presId="urn:microsoft.com/office/officeart/2005/8/layout/cycle3"/>
    <dgm:cxn modelId="{B85B9432-AE68-4B45-9E27-DDBDA152C82F}" type="presOf" srcId="{9855BEF4-2DF1-4C38-AB68-A4A5467A6725}" destId="{DBC8A95E-5355-46EF-A12F-0399DD91B593}" srcOrd="0" destOrd="0" presId="urn:microsoft.com/office/officeart/2005/8/layout/cycle3"/>
    <dgm:cxn modelId="{D66C1B41-93FF-449A-B082-AC6FF5C2F748}" srcId="{350BCB83-45A4-4001-8DBF-C2DB4C504EF1}" destId="{3249B035-EFA4-4C56-BC89-94D6645E3514}" srcOrd="2" destOrd="0" parTransId="{98660C92-ECC1-4F78-BDF0-FD3D4552857D}" sibTransId="{DA11D8DC-7F92-4A42-8326-0F2EAEE8D3FA}"/>
    <dgm:cxn modelId="{DE483F47-6E7F-4E82-AED2-08BCB4C13503}" type="presOf" srcId="{A5544349-4CEE-45FC-95F6-03D051019933}" destId="{53065AE4-0D43-4E3B-B945-6CAA44AB97BB}" srcOrd="0" destOrd="0" presId="urn:microsoft.com/office/officeart/2005/8/layout/cycle3"/>
    <dgm:cxn modelId="{C857F154-4644-41C1-8C62-41E8D8A8DCFD}" type="presOf" srcId="{350BCB83-45A4-4001-8DBF-C2DB4C504EF1}" destId="{DA2859C6-8ECD-40D2-AAC7-19F9BEAFDD1F}" srcOrd="0" destOrd="0" presId="urn:microsoft.com/office/officeart/2005/8/layout/cycle3"/>
    <dgm:cxn modelId="{5A92549E-8389-4F74-9601-9903281D7269}" srcId="{350BCB83-45A4-4001-8DBF-C2DB4C504EF1}" destId="{DE95DC99-2B3B-46C6-9D91-CDB3DDEEB341}" srcOrd="0" destOrd="0" parTransId="{140FBFA4-F4CB-4A32-B542-7C25DC44FC84}" sibTransId="{A5544349-4CEE-45FC-95F6-03D051019933}"/>
    <dgm:cxn modelId="{FB19AEA7-BE78-491F-A3C8-98EC27005600}" srcId="{350BCB83-45A4-4001-8DBF-C2DB4C504EF1}" destId="{A6E14C6C-6A06-47FE-83F5-BEB4D303B7B9}" srcOrd="1" destOrd="0" parTransId="{1BD844ED-1C60-478C-A1A0-937C912D23FB}" sibTransId="{6A301DEA-37FF-4F95-BA64-8AB8679C86CA}"/>
    <dgm:cxn modelId="{6CB8A4AE-8880-40BE-98A0-E5CB64D551B6}" srcId="{350BCB83-45A4-4001-8DBF-C2DB4C504EF1}" destId="{9855BEF4-2DF1-4C38-AB68-A4A5467A6725}" srcOrd="5" destOrd="0" parTransId="{F94018A1-B7B1-4E80-A05E-70C241CD2A8D}" sibTransId="{6CBE2C1A-81CE-48BC-A2E1-A6830A757256}"/>
    <dgm:cxn modelId="{805809D0-5EC6-493D-951D-392EC014FBEE}" srcId="{350BCB83-45A4-4001-8DBF-C2DB4C504EF1}" destId="{C425BA88-E50E-460C-A570-63726A91842D}" srcOrd="4" destOrd="0" parTransId="{88B1F947-B71D-4A8A-82C1-0F3667BADECB}" sibTransId="{7007C4A2-5861-43CF-89E2-AD01C5C04F13}"/>
    <dgm:cxn modelId="{D21E82D6-4927-4BF6-A48A-DBC2BE70BB2A}" type="presOf" srcId="{30B78CE9-67F7-4ABD-8AD9-231A035DCC52}" destId="{E5D68478-666B-4872-9BAB-7FB770B09BC7}" srcOrd="0" destOrd="0" presId="urn:microsoft.com/office/officeart/2005/8/layout/cycle3"/>
    <dgm:cxn modelId="{6DC2B6DD-5793-4E02-91EC-F54F0A2C5137}" type="presOf" srcId="{C425BA88-E50E-460C-A570-63726A91842D}" destId="{B993D3DC-E9C6-476C-8F61-C05D8F5D6967}" srcOrd="0" destOrd="0" presId="urn:microsoft.com/office/officeart/2005/8/layout/cycle3"/>
    <dgm:cxn modelId="{B7ADC2E4-8A4F-4781-A96B-55C3E0AF9281}" type="presOf" srcId="{3249B035-EFA4-4C56-BC89-94D6645E3514}" destId="{E6C146A8-A76B-48FC-932B-21BC21DCE9E0}" srcOrd="0" destOrd="0" presId="urn:microsoft.com/office/officeart/2005/8/layout/cycle3"/>
    <dgm:cxn modelId="{36031748-F555-4C7E-9C92-5DD95CD9C859}" type="presParOf" srcId="{DA2859C6-8ECD-40D2-AAC7-19F9BEAFDD1F}" destId="{2F99ABBB-DABF-4973-A453-3ED20B1FB821}" srcOrd="0" destOrd="0" presId="urn:microsoft.com/office/officeart/2005/8/layout/cycle3"/>
    <dgm:cxn modelId="{F154453B-73CF-4FD4-9F4C-B0A439031065}" type="presParOf" srcId="{2F99ABBB-DABF-4973-A453-3ED20B1FB821}" destId="{AF1393C2-B3C8-4353-AF1A-493E0ACC320D}" srcOrd="0" destOrd="0" presId="urn:microsoft.com/office/officeart/2005/8/layout/cycle3"/>
    <dgm:cxn modelId="{CAD28118-549B-4A2A-806A-84EC79F22E6F}" type="presParOf" srcId="{2F99ABBB-DABF-4973-A453-3ED20B1FB821}" destId="{53065AE4-0D43-4E3B-B945-6CAA44AB97BB}" srcOrd="1" destOrd="0" presId="urn:microsoft.com/office/officeart/2005/8/layout/cycle3"/>
    <dgm:cxn modelId="{2EBCD811-EB3B-445C-B498-0D6145ADB0CB}" type="presParOf" srcId="{2F99ABBB-DABF-4973-A453-3ED20B1FB821}" destId="{98E86B82-88A8-4BFF-ACB6-AB3F9D3814D3}" srcOrd="2" destOrd="0" presId="urn:microsoft.com/office/officeart/2005/8/layout/cycle3"/>
    <dgm:cxn modelId="{EFC76748-7EFC-4BCB-B08C-2D8DCD55852B}" type="presParOf" srcId="{2F99ABBB-DABF-4973-A453-3ED20B1FB821}" destId="{E6C146A8-A76B-48FC-932B-21BC21DCE9E0}" srcOrd="3" destOrd="0" presId="urn:microsoft.com/office/officeart/2005/8/layout/cycle3"/>
    <dgm:cxn modelId="{7C800AC8-AAAC-4F38-BA67-6351AA89F728}" type="presParOf" srcId="{2F99ABBB-DABF-4973-A453-3ED20B1FB821}" destId="{E5D68478-666B-4872-9BAB-7FB770B09BC7}" srcOrd="4" destOrd="0" presId="urn:microsoft.com/office/officeart/2005/8/layout/cycle3"/>
    <dgm:cxn modelId="{40593CF1-3E9B-42A8-B672-19A02E02385E}" type="presParOf" srcId="{2F99ABBB-DABF-4973-A453-3ED20B1FB821}" destId="{B993D3DC-E9C6-476C-8F61-C05D8F5D6967}" srcOrd="5" destOrd="0" presId="urn:microsoft.com/office/officeart/2005/8/layout/cycle3"/>
    <dgm:cxn modelId="{B6319AC6-B2B5-4A8C-BBD0-D5ECEA11B7D5}" type="presParOf" srcId="{2F99ABBB-DABF-4973-A453-3ED20B1FB821}" destId="{DBC8A95E-5355-46EF-A12F-0399DD91B593}"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65AE4-0D43-4E3B-B945-6CAA44AB97BB}">
      <dsp:nvSpPr>
        <dsp:cNvPr id="0" name=""/>
        <dsp:cNvSpPr/>
      </dsp:nvSpPr>
      <dsp:spPr>
        <a:xfrm>
          <a:off x="1775927" y="-5932"/>
          <a:ext cx="6418053" cy="6418053"/>
        </a:xfrm>
        <a:prstGeom prst="circularArrow">
          <a:avLst>
            <a:gd name="adj1" fmla="val 5274"/>
            <a:gd name="adj2" fmla="val 312630"/>
            <a:gd name="adj3" fmla="val 14207824"/>
            <a:gd name="adj4" fmla="val 17138912"/>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393C2-B3C8-4353-AF1A-493E0ACC320D}">
      <dsp:nvSpPr>
        <dsp:cNvPr id="0" name=""/>
        <dsp:cNvSpPr/>
      </dsp:nvSpPr>
      <dsp:spPr>
        <a:xfrm>
          <a:off x="3750886" y="1529"/>
          <a:ext cx="2468136" cy="123406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it-IT" sz="1600" kern="1200" dirty="0"/>
            <a:t>Ricerca, competitività e Innovazione </a:t>
          </a:r>
        </a:p>
      </dsp:txBody>
      <dsp:txXfrm>
        <a:off x="3811128" y="61771"/>
        <a:ext cx="2347652" cy="1113584"/>
      </dsp:txXfrm>
    </dsp:sp>
    <dsp:sp modelId="{98E86B82-88A8-4BFF-ACB6-AB3F9D3814D3}">
      <dsp:nvSpPr>
        <dsp:cNvPr id="0" name=""/>
        <dsp:cNvSpPr/>
      </dsp:nvSpPr>
      <dsp:spPr>
        <a:xfrm>
          <a:off x="6005733" y="1303365"/>
          <a:ext cx="2468136" cy="1234068"/>
        </a:xfrm>
        <a:prstGeom prst="roundRect">
          <a:avLst/>
        </a:prstGeom>
        <a:solidFill>
          <a:schemeClr val="accent5">
            <a:hueOff val="-417249"/>
            <a:satOff val="4868"/>
            <a:lumOff val="2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it-IT" sz="1600" kern="1200"/>
            <a:t>Contrasto ai cambiamenti climatici, Energia, Risorse naturali ed Economia circolare </a:t>
          </a:r>
        </a:p>
      </dsp:txBody>
      <dsp:txXfrm>
        <a:off x="6065975" y="1363607"/>
        <a:ext cx="2347652" cy="1113584"/>
      </dsp:txXfrm>
    </dsp:sp>
    <dsp:sp modelId="{E6C146A8-A76B-48FC-932B-21BC21DCE9E0}">
      <dsp:nvSpPr>
        <dsp:cNvPr id="0" name=""/>
        <dsp:cNvSpPr/>
      </dsp:nvSpPr>
      <dsp:spPr>
        <a:xfrm>
          <a:off x="6005733" y="3907038"/>
          <a:ext cx="2468136" cy="123406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it-IT" sz="1600" kern="1200" dirty="0"/>
            <a:t>Qualità ed efficienza di Reti, Trasporti e Logistica </a:t>
          </a:r>
        </a:p>
      </dsp:txBody>
      <dsp:txXfrm>
        <a:off x="6065975" y="3967280"/>
        <a:ext cx="2347652" cy="1113584"/>
      </dsp:txXfrm>
    </dsp:sp>
    <dsp:sp modelId="{E5D68478-666B-4872-9BAB-7FB770B09BC7}">
      <dsp:nvSpPr>
        <dsp:cNvPr id="0" name=""/>
        <dsp:cNvSpPr/>
      </dsp:nvSpPr>
      <dsp:spPr>
        <a:xfrm>
          <a:off x="3750886" y="5208875"/>
          <a:ext cx="2468136" cy="1234068"/>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it-IT" sz="1600" kern="1200" dirty="0"/>
            <a:t>Mercato del Lavoro, Occupazione, Istruzione, Competenze ed Inclusione </a:t>
          </a:r>
        </a:p>
      </dsp:txBody>
      <dsp:txXfrm>
        <a:off x="3811128" y="5269117"/>
        <a:ext cx="2347652" cy="1113584"/>
      </dsp:txXfrm>
    </dsp:sp>
    <dsp:sp modelId="{B993D3DC-E9C6-476C-8F61-C05D8F5D6967}">
      <dsp:nvSpPr>
        <dsp:cNvPr id="0" name=""/>
        <dsp:cNvSpPr/>
      </dsp:nvSpPr>
      <dsp:spPr>
        <a:xfrm>
          <a:off x="1496039" y="3907038"/>
          <a:ext cx="2468136" cy="1234068"/>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it-IT" sz="1600" kern="1200"/>
            <a:t>Sviluppo dei territori e Qualità della vita </a:t>
          </a:r>
        </a:p>
      </dsp:txBody>
      <dsp:txXfrm>
        <a:off x="1556281" y="3967280"/>
        <a:ext cx="2347652" cy="1113584"/>
      </dsp:txXfrm>
    </dsp:sp>
    <dsp:sp modelId="{DBC8A95E-5355-46EF-A12F-0399DD91B593}">
      <dsp:nvSpPr>
        <dsp:cNvPr id="0" name=""/>
        <dsp:cNvSpPr/>
      </dsp:nvSpPr>
      <dsp:spPr>
        <a:xfrm>
          <a:off x="1496039" y="1303365"/>
          <a:ext cx="2468136" cy="1234068"/>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Turismo, Paesaggio e patrimonio culturale, architettonico e archeologico</a:t>
          </a:r>
        </a:p>
      </dsp:txBody>
      <dsp:txXfrm>
        <a:off x="1556281" y="1363607"/>
        <a:ext cx="2347652" cy="111358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22C5104-B160-49CA-BBEA-F89DC47F2E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8FA77B3F-59DC-4CD3-9EDD-457BB0F4ED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F6EBBEC-D1CB-4581-B11B-B63F2FF858EF}" type="datetime1">
              <a:rPr lang="it-IT" smtClean="0"/>
              <a:t>22/07/2024</a:t>
            </a:fld>
            <a:endParaRPr lang="it-IT"/>
          </a:p>
        </p:txBody>
      </p:sp>
      <p:sp>
        <p:nvSpPr>
          <p:cNvPr id="4" name="Segnaposto piè di pagina 3">
            <a:extLst>
              <a:ext uri="{FF2B5EF4-FFF2-40B4-BE49-F238E27FC236}">
                <a16:creationId xmlns:a16="http://schemas.microsoft.com/office/drawing/2014/main" id="{91D14D80-1829-4047-8B70-CA13F85B2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A19C54F4-FD5F-49B3-9277-2EBC1373BA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537205A-E1E8-4792-BFE4-BDA00885454D}" type="slidenum">
              <a:rPr lang="it-IT" smtClean="0"/>
              <a:t>‹N›</a:t>
            </a:fld>
            <a:endParaRPr lang="it-IT"/>
          </a:p>
        </p:txBody>
      </p:sp>
    </p:spTree>
    <p:extLst>
      <p:ext uri="{BB962C8B-B14F-4D97-AF65-F5344CB8AC3E}">
        <p14:creationId xmlns:p14="http://schemas.microsoft.com/office/powerpoint/2010/main" val="1372982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93EB36E-4976-4597-801B-C6D30B85F2BB}" type="datetime1">
              <a:rPr lang="it-IT" noProof="0" smtClean="0"/>
              <a:t>22/07/2024</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32C31BA-67D8-413F-A5DD-028125073D1D}" type="slidenum">
              <a:rPr lang="it-IT" noProof="0" smtClean="0"/>
              <a:t>‹N›</a:t>
            </a:fld>
            <a:endParaRPr lang="it-IT" noProof="0"/>
          </a:p>
        </p:txBody>
      </p:sp>
    </p:spTree>
    <p:extLst>
      <p:ext uri="{BB962C8B-B14F-4D97-AF65-F5344CB8AC3E}">
        <p14:creationId xmlns:p14="http://schemas.microsoft.com/office/powerpoint/2010/main" val="41550855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B32C31BA-67D8-413F-A5DD-028125073D1D}" type="slidenum">
              <a:rPr lang="it-IT" smtClean="0"/>
              <a:t>5</a:t>
            </a:fld>
            <a:endParaRPr lang="it-IT"/>
          </a:p>
        </p:txBody>
      </p:sp>
    </p:spTree>
    <p:extLst>
      <p:ext uri="{BB962C8B-B14F-4D97-AF65-F5344CB8AC3E}">
        <p14:creationId xmlns:p14="http://schemas.microsoft.com/office/powerpoint/2010/main" val="381390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B32C31BA-67D8-413F-A5DD-028125073D1D}" type="slidenum">
              <a:rPr lang="it-IT" smtClean="0"/>
              <a:t>6</a:t>
            </a:fld>
            <a:endParaRPr lang="it-IT"/>
          </a:p>
        </p:txBody>
      </p:sp>
    </p:spTree>
    <p:extLst>
      <p:ext uri="{BB962C8B-B14F-4D97-AF65-F5344CB8AC3E}">
        <p14:creationId xmlns:p14="http://schemas.microsoft.com/office/powerpoint/2010/main" val="142099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B32C31BA-67D8-413F-A5DD-028125073D1D}" type="slidenum">
              <a:rPr lang="it-IT" smtClean="0"/>
              <a:t>7</a:t>
            </a:fld>
            <a:endParaRPr lang="it-IT"/>
          </a:p>
        </p:txBody>
      </p:sp>
    </p:spTree>
    <p:extLst>
      <p:ext uri="{BB962C8B-B14F-4D97-AF65-F5344CB8AC3E}">
        <p14:creationId xmlns:p14="http://schemas.microsoft.com/office/powerpoint/2010/main" val="31219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5120DBFB-B27A-4152-B93B-E0544768A4B5}"/>
              </a:ext>
            </a:extLst>
          </p:cNvPr>
          <p:cNvSpPr>
            <a:spLocks noGrp="1"/>
          </p:cNvSpPr>
          <p:nvPr>
            <p:ph type="dt" sz="half" idx="10"/>
          </p:nvPr>
        </p:nvSpPr>
        <p:spPr/>
        <p:txBody>
          <a:bodyPr rtlCol="0"/>
          <a:lstStyle/>
          <a:p>
            <a:pPr rtl="0"/>
            <a:fld id="{A115459C-5425-4DDD-9C7F-4E7D030656F3}" type="datetime1">
              <a:rPr lang="it-IT" noProof="0" smtClean="0"/>
              <a:t>22/07/2024</a:t>
            </a:fld>
            <a:endParaRPr lang="it-IT" noProof="0"/>
          </a:p>
        </p:txBody>
      </p:sp>
      <p:sp>
        <p:nvSpPr>
          <p:cNvPr id="4" name="Segnaposto piè di pagina 3">
            <a:extLst>
              <a:ext uri="{FF2B5EF4-FFF2-40B4-BE49-F238E27FC236}">
                <a16:creationId xmlns:a16="http://schemas.microsoft.com/office/drawing/2014/main" id="{4E2609EE-8677-453E-B000-7C9D37C31BBD}"/>
              </a:ext>
            </a:extLst>
          </p:cNvPr>
          <p:cNvSpPr>
            <a:spLocks noGrp="1"/>
          </p:cNvSpPr>
          <p:nvPr>
            <p:ph type="ftr" sz="quarter" idx="11"/>
          </p:nvPr>
        </p:nvSpPr>
        <p:spPr/>
        <p:txBody>
          <a:bodyPr rtlCol="0"/>
          <a:lstStyle/>
          <a:p>
            <a:pPr rtl="0"/>
            <a:endParaRPr lang="it-IT" noProof="0"/>
          </a:p>
        </p:txBody>
      </p:sp>
      <p:sp>
        <p:nvSpPr>
          <p:cNvPr id="5" name="Segnaposto numero diapositiva 4">
            <a:extLst>
              <a:ext uri="{FF2B5EF4-FFF2-40B4-BE49-F238E27FC236}">
                <a16:creationId xmlns:a16="http://schemas.microsoft.com/office/drawing/2014/main" id="{A85346EE-7757-43D9-8F90-C5A66E3A878A}"/>
              </a:ext>
            </a:extLst>
          </p:cNvPr>
          <p:cNvSpPr>
            <a:spLocks noGrp="1"/>
          </p:cNvSpPr>
          <p:nvPr>
            <p:ph type="sldNum" sz="quarter" idx="12"/>
          </p:nvPr>
        </p:nvSpPr>
        <p:spPr/>
        <p:txBody>
          <a:bodyPr rtlCol="0"/>
          <a:lstStyle/>
          <a:p>
            <a:pPr rtl="0"/>
            <a:fld id="{7966EA62-41C5-4F9A-A915-5B0BC739C923}" type="slidenum">
              <a:rPr lang="it-IT" noProof="0" smtClean="0"/>
              <a:t>‹N›</a:t>
            </a:fld>
            <a:endParaRPr lang="it-IT" noProof="0"/>
          </a:p>
        </p:txBody>
      </p:sp>
      <p:sp>
        <p:nvSpPr>
          <p:cNvPr id="6" name="Titolo 1">
            <a:extLst>
              <a:ext uri="{FF2B5EF4-FFF2-40B4-BE49-F238E27FC236}">
                <a16:creationId xmlns:a16="http://schemas.microsoft.com/office/drawing/2014/main" id="{F0128637-293C-4F87-8D53-0BE4379C8169}"/>
              </a:ext>
            </a:extLst>
          </p:cNvPr>
          <p:cNvSpPr>
            <a:spLocks noGrp="1"/>
          </p:cNvSpPr>
          <p:nvPr>
            <p:ph type="title" hasCustomPrompt="1"/>
          </p:nvPr>
        </p:nvSpPr>
        <p:spPr>
          <a:xfrm>
            <a:off x="343340" y="310287"/>
            <a:ext cx="5238313" cy="853352"/>
          </a:xfrm>
        </p:spPr>
        <p:txBody>
          <a:bodyPr rtlCol="0">
            <a:normAutofit/>
          </a:bodyPr>
          <a:lstStyle>
            <a:lvl1pPr>
              <a:defRPr sz="3600" b="1"/>
            </a:lvl1pPr>
          </a:lstStyle>
          <a:p>
            <a:pPr rtl="0"/>
            <a:r>
              <a:rPr lang="it-IT" noProof="0"/>
              <a:t>FARE CLIC PER MODIFICARE LO STILE DEL TITOLO DELLO SCHEMA</a:t>
            </a:r>
          </a:p>
        </p:txBody>
      </p:sp>
      <p:sp>
        <p:nvSpPr>
          <p:cNvPr id="7" name="Segnaposto testo 7">
            <a:extLst>
              <a:ext uri="{FF2B5EF4-FFF2-40B4-BE49-F238E27FC236}">
                <a16:creationId xmlns:a16="http://schemas.microsoft.com/office/drawing/2014/main" id="{ABCAE7BC-9D1D-42BA-A132-117B58540CC7}"/>
              </a:ext>
            </a:extLst>
          </p:cNvPr>
          <p:cNvSpPr>
            <a:spLocks noGrp="1"/>
          </p:cNvSpPr>
          <p:nvPr>
            <p:ph type="body" sz="quarter" idx="13" hasCustomPrompt="1"/>
          </p:nvPr>
        </p:nvSpPr>
        <p:spPr>
          <a:xfrm>
            <a:off x="343337" y="981076"/>
            <a:ext cx="3581401" cy="365126"/>
          </a:xfrm>
        </p:spPr>
        <p:txBody>
          <a:bodyPr rtlCol="0">
            <a:normAutofit/>
          </a:bodyPr>
          <a:lstStyle>
            <a:lvl1pPr marL="0" indent="0">
              <a:spcBef>
                <a:spcPts val="900"/>
              </a:spcBef>
              <a:buNone/>
              <a:defRPr sz="2000" b="1">
                <a:latin typeface="+mj-lt"/>
              </a:defRPr>
            </a:lvl1pPr>
          </a:lstStyle>
          <a:p>
            <a:pPr lvl="0" rtl="0"/>
            <a:r>
              <a:rPr lang="it-IT" noProof="0"/>
              <a:t>Fare clic per modificare lo stile del titolo</a:t>
            </a:r>
          </a:p>
        </p:txBody>
      </p:sp>
    </p:spTree>
    <p:extLst>
      <p:ext uri="{BB962C8B-B14F-4D97-AF65-F5344CB8AC3E}">
        <p14:creationId xmlns:p14="http://schemas.microsoft.com/office/powerpoint/2010/main" val="233573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5120DBFB-B27A-4152-B93B-E0544768A4B5}"/>
              </a:ext>
            </a:extLst>
          </p:cNvPr>
          <p:cNvSpPr>
            <a:spLocks noGrp="1"/>
          </p:cNvSpPr>
          <p:nvPr>
            <p:ph type="dt" sz="half" idx="10"/>
          </p:nvPr>
        </p:nvSpPr>
        <p:spPr/>
        <p:txBody>
          <a:bodyPr rtlCol="0"/>
          <a:lstStyle/>
          <a:p>
            <a:pPr rtl="0"/>
            <a:fld id="{2C2E7C3B-839F-44BC-AC45-085BFFC355D4}" type="datetime1">
              <a:rPr lang="it-IT" noProof="0" smtClean="0"/>
              <a:t>22/07/2024</a:t>
            </a:fld>
            <a:endParaRPr lang="it-IT" noProof="0"/>
          </a:p>
        </p:txBody>
      </p:sp>
      <p:sp>
        <p:nvSpPr>
          <p:cNvPr id="4" name="Segnaposto piè di pagina 3">
            <a:extLst>
              <a:ext uri="{FF2B5EF4-FFF2-40B4-BE49-F238E27FC236}">
                <a16:creationId xmlns:a16="http://schemas.microsoft.com/office/drawing/2014/main" id="{4E2609EE-8677-453E-B000-7C9D37C31BBD}"/>
              </a:ext>
            </a:extLst>
          </p:cNvPr>
          <p:cNvSpPr>
            <a:spLocks noGrp="1"/>
          </p:cNvSpPr>
          <p:nvPr>
            <p:ph type="ftr" sz="quarter" idx="11"/>
          </p:nvPr>
        </p:nvSpPr>
        <p:spPr/>
        <p:txBody>
          <a:bodyPr rtlCol="0"/>
          <a:lstStyle/>
          <a:p>
            <a:pPr rtl="0"/>
            <a:endParaRPr lang="it-IT" noProof="0"/>
          </a:p>
        </p:txBody>
      </p:sp>
      <p:sp>
        <p:nvSpPr>
          <p:cNvPr id="5" name="Segnaposto numero diapositiva 4">
            <a:extLst>
              <a:ext uri="{FF2B5EF4-FFF2-40B4-BE49-F238E27FC236}">
                <a16:creationId xmlns:a16="http://schemas.microsoft.com/office/drawing/2014/main" id="{A85346EE-7757-43D9-8F90-C5A66E3A878A}"/>
              </a:ext>
            </a:extLst>
          </p:cNvPr>
          <p:cNvSpPr>
            <a:spLocks noGrp="1"/>
          </p:cNvSpPr>
          <p:nvPr>
            <p:ph type="sldNum" sz="quarter" idx="12"/>
          </p:nvPr>
        </p:nvSpPr>
        <p:spPr/>
        <p:txBody>
          <a:bodyPr rtlCol="0"/>
          <a:lstStyle/>
          <a:p>
            <a:pPr rtl="0"/>
            <a:fld id="{7966EA62-41C5-4F9A-A915-5B0BC739C923}" type="slidenum">
              <a:rPr lang="it-IT" noProof="0" smtClean="0"/>
              <a:t>‹N›</a:t>
            </a:fld>
            <a:endParaRPr lang="it-IT" noProof="0"/>
          </a:p>
        </p:txBody>
      </p:sp>
      <p:sp>
        <p:nvSpPr>
          <p:cNvPr id="6" name="Titolo 1">
            <a:extLst>
              <a:ext uri="{FF2B5EF4-FFF2-40B4-BE49-F238E27FC236}">
                <a16:creationId xmlns:a16="http://schemas.microsoft.com/office/drawing/2014/main" id="{F0128637-293C-4F87-8D53-0BE4379C8169}"/>
              </a:ext>
            </a:extLst>
          </p:cNvPr>
          <p:cNvSpPr>
            <a:spLocks noGrp="1"/>
          </p:cNvSpPr>
          <p:nvPr>
            <p:ph type="title" hasCustomPrompt="1"/>
          </p:nvPr>
        </p:nvSpPr>
        <p:spPr>
          <a:xfrm>
            <a:off x="343340" y="310287"/>
            <a:ext cx="5238313" cy="853352"/>
          </a:xfrm>
        </p:spPr>
        <p:txBody>
          <a:bodyPr rtlCol="0">
            <a:normAutofit/>
          </a:bodyPr>
          <a:lstStyle>
            <a:lvl1pPr>
              <a:defRPr sz="3600" b="1"/>
            </a:lvl1pPr>
          </a:lstStyle>
          <a:p>
            <a:pPr rtl="0"/>
            <a:r>
              <a:rPr lang="it-IT" noProof="0"/>
              <a:t>FARE CLIC PER MODIFICARE LO STILE DEL TITOLO DELLO SCHEMA</a:t>
            </a:r>
          </a:p>
        </p:txBody>
      </p:sp>
      <p:sp>
        <p:nvSpPr>
          <p:cNvPr id="7" name="Segnaposto testo 7">
            <a:extLst>
              <a:ext uri="{FF2B5EF4-FFF2-40B4-BE49-F238E27FC236}">
                <a16:creationId xmlns:a16="http://schemas.microsoft.com/office/drawing/2014/main" id="{ABCAE7BC-9D1D-42BA-A132-117B58540CC7}"/>
              </a:ext>
            </a:extLst>
          </p:cNvPr>
          <p:cNvSpPr>
            <a:spLocks noGrp="1"/>
          </p:cNvSpPr>
          <p:nvPr>
            <p:ph type="body" sz="quarter" idx="13" hasCustomPrompt="1"/>
          </p:nvPr>
        </p:nvSpPr>
        <p:spPr>
          <a:xfrm>
            <a:off x="343337" y="981076"/>
            <a:ext cx="3581401" cy="365126"/>
          </a:xfrm>
        </p:spPr>
        <p:txBody>
          <a:bodyPr rtlCol="0">
            <a:normAutofit/>
          </a:bodyPr>
          <a:lstStyle>
            <a:lvl1pPr marL="0" indent="0">
              <a:spcBef>
                <a:spcPts val="900"/>
              </a:spcBef>
              <a:buNone/>
              <a:defRPr sz="2000" b="1">
                <a:latin typeface="+mj-lt"/>
              </a:defRPr>
            </a:lvl1pPr>
          </a:lstStyle>
          <a:p>
            <a:pPr lvl="0" rtl="0"/>
            <a:r>
              <a:rPr lang="it-IT" noProof="0"/>
              <a:t>Fare clic per modificare lo stile del titolo</a:t>
            </a:r>
          </a:p>
        </p:txBody>
      </p:sp>
      <p:sp>
        <p:nvSpPr>
          <p:cNvPr id="8" name="Segnaposto contenuto 7">
            <a:extLst>
              <a:ext uri="{FF2B5EF4-FFF2-40B4-BE49-F238E27FC236}">
                <a16:creationId xmlns:a16="http://schemas.microsoft.com/office/drawing/2014/main" id="{6001FCC3-C0B6-411C-97C8-DCB57E6D3D8E}"/>
              </a:ext>
            </a:extLst>
          </p:cNvPr>
          <p:cNvSpPr>
            <a:spLocks noGrp="1"/>
          </p:cNvSpPr>
          <p:nvPr>
            <p:ph sz="quarter" idx="14" hasCustomPrompt="1"/>
          </p:nvPr>
        </p:nvSpPr>
        <p:spPr>
          <a:xfrm>
            <a:off x="342900" y="1470028"/>
            <a:ext cx="11487150" cy="4724400"/>
          </a:xfrm>
        </p:spPr>
        <p:txBody>
          <a:bodyPr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2224513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22D4183-9737-47D0-A399-C54D7F7C4C0C}"/>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A1E3A5CB-DFC3-4FD4-B13D-480B9D577727}"/>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7750C37A-64D2-409F-A58F-B4B1F1F3495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A9F9678-5C09-4168-AC5D-363736151BFE}" type="datetime1">
              <a:rPr lang="it-IT" noProof="0" smtClean="0"/>
              <a:t>22/07/2024</a:t>
            </a:fld>
            <a:endParaRPr lang="it-IT" noProof="0"/>
          </a:p>
        </p:txBody>
      </p:sp>
      <p:sp>
        <p:nvSpPr>
          <p:cNvPr id="5" name="Segnaposto piè di pagina 4">
            <a:extLst>
              <a:ext uri="{FF2B5EF4-FFF2-40B4-BE49-F238E27FC236}">
                <a16:creationId xmlns:a16="http://schemas.microsoft.com/office/drawing/2014/main" id="{C034EBE4-7608-464D-BFA2-97741404DA00}"/>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it-IT" noProof="0"/>
          </a:p>
        </p:txBody>
      </p:sp>
      <p:sp>
        <p:nvSpPr>
          <p:cNvPr id="6" name="Segnaposto numero diapositiva 5">
            <a:extLst>
              <a:ext uri="{FF2B5EF4-FFF2-40B4-BE49-F238E27FC236}">
                <a16:creationId xmlns:a16="http://schemas.microsoft.com/office/drawing/2014/main" id="{B56BEC42-CA83-4077-8D77-E2514DA7230A}"/>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966EA62-41C5-4F9A-A915-5B0BC739C923}" type="slidenum">
              <a:rPr lang="it-IT" noProof="0" smtClean="0"/>
              <a:t>‹N›</a:t>
            </a:fld>
            <a:endParaRPr lang="it-IT" noProof="0"/>
          </a:p>
        </p:txBody>
      </p:sp>
    </p:spTree>
    <p:extLst>
      <p:ext uri="{BB962C8B-B14F-4D97-AF65-F5344CB8AC3E}">
        <p14:creationId xmlns:p14="http://schemas.microsoft.com/office/powerpoint/2010/main" val="1167616121"/>
      </p:ext>
    </p:extLst>
  </p:cSld>
  <p:clrMap bg1="lt1" tx1="dk1" bg2="lt2" tx2="dk2" accent1="accent1" accent2="accent2" accent3="accent3" accent4="accent4" accent5="accent5" accent6="accent6" hlink="hlink" folHlink="folHlink"/>
  <p:sldLayoutIdLst>
    <p:sldLayoutId id="2147484790" r:id="rId1"/>
    <p:sldLayoutId id="2147484791" r:id="rId2"/>
  </p:sldLayoutIdLst>
  <p:hf sldNum="0" hdr="0" ftr="0" dt="0"/>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7"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CF6F67EB-452F-A850-6077-CA57EC8C2BC2}"/>
              </a:ext>
            </a:extLst>
          </p:cNvPr>
          <p:cNvGrpSpPr/>
          <p:nvPr/>
        </p:nvGrpSpPr>
        <p:grpSpPr>
          <a:xfrm>
            <a:off x="352216" y="294294"/>
            <a:ext cx="4319880" cy="4499585"/>
            <a:chOff x="3186002" y="1530002"/>
            <a:chExt cx="4320000" cy="4500000"/>
          </a:xfrm>
        </p:grpSpPr>
        <p:grpSp>
          <p:nvGrpSpPr>
            <p:cNvPr id="6" name="Gruppo 5">
              <a:extLst>
                <a:ext uri="{FF2B5EF4-FFF2-40B4-BE49-F238E27FC236}">
                  <a16:creationId xmlns:a16="http://schemas.microsoft.com/office/drawing/2014/main" id="{48A92FB4-CCFD-C81D-1CE0-9847FF19C6B9}"/>
                </a:ext>
              </a:extLst>
            </p:cNvPr>
            <p:cNvGrpSpPr/>
            <p:nvPr/>
          </p:nvGrpSpPr>
          <p:grpSpPr>
            <a:xfrm rot="5400000" flipH="1">
              <a:off x="3096002" y="1620002"/>
              <a:ext cx="4500000" cy="4320000"/>
              <a:chOff x="0" y="0"/>
              <a:chExt cx="4554220" cy="4319601"/>
            </a:xfrm>
          </p:grpSpPr>
          <p:sp>
            <p:nvSpPr>
              <p:cNvPr id="7" name="Rettangolo 6">
                <a:extLst>
                  <a:ext uri="{FF2B5EF4-FFF2-40B4-BE49-F238E27FC236}">
                    <a16:creationId xmlns:a16="http://schemas.microsoft.com/office/drawing/2014/main" id="{067B0019-DE5C-9BFB-6F94-76DCF98B2290}"/>
                  </a:ext>
                </a:extLst>
              </p:cNvPr>
              <p:cNvSpPr/>
              <p:nvPr/>
            </p:nvSpPr>
            <p:spPr>
              <a:xfrm>
                <a:off x="0" y="0"/>
                <a:ext cx="4554200" cy="4319600"/>
              </a:xfrm>
              <a:prstGeom prst="rect">
                <a:avLst/>
              </a:prstGeom>
              <a:no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grpSp>
            <p:nvGrpSpPr>
              <p:cNvPr id="8" name="Gruppo 7">
                <a:extLst>
                  <a:ext uri="{FF2B5EF4-FFF2-40B4-BE49-F238E27FC236}">
                    <a16:creationId xmlns:a16="http://schemas.microsoft.com/office/drawing/2014/main" id="{73B606BE-E7B0-1D2E-D50F-04A281F4AFDF}"/>
                  </a:ext>
                </a:extLst>
              </p:cNvPr>
              <p:cNvGrpSpPr/>
              <p:nvPr/>
            </p:nvGrpSpPr>
            <p:grpSpPr>
              <a:xfrm>
                <a:off x="0" y="7951"/>
                <a:ext cx="4554220" cy="4311650"/>
                <a:chOff x="4733" y="10048"/>
                <a:chExt cx="7172" cy="6790"/>
              </a:xfrm>
            </p:grpSpPr>
            <p:sp>
              <p:nvSpPr>
                <p:cNvPr id="10" name="Rettangolo 9">
                  <a:extLst>
                    <a:ext uri="{FF2B5EF4-FFF2-40B4-BE49-F238E27FC236}">
                      <a16:creationId xmlns:a16="http://schemas.microsoft.com/office/drawing/2014/main" id="{65F668DB-128A-8B61-79AE-715174C84AD9}"/>
                    </a:ext>
                  </a:extLst>
                </p:cNvPr>
                <p:cNvSpPr/>
                <p:nvPr/>
              </p:nvSpPr>
              <p:spPr>
                <a:xfrm>
                  <a:off x="11533" y="12448"/>
                  <a:ext cx="372" cy="400"/>
                </a:xfrm>
                <a:prstGeom prst="rect">
                  <a:avLst/>
                </a:prstGeom>
                <a:solidFill>
                  <a:srgbClr val="F16A2C"/>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1" name="Rettangolo 10">
                  <a:extLst>
                    <a:ext uri="{FF2B5EF4-FFF2-40B4-BE49-F238E27FC236}">
                      <a16:creationId xmlns:a16="http://schemas.microsoft.com/office/drawing/2014/main" id="{489B536B-72CF-C9CF-74F0-4390E7A426BE}"/>
                    </a:ext>
                  </a:extLst>
                </p:cNvPr>
                <p:cNvSpPr/>
                <p:nvPr/>
              </p:nvSpPr>
              <p:spPr>
                <a:xfrm>
                  <a:off x="11533" y="12048"/>
                  <a:ext cx="372" cy="400"/>
                </a:xfrm>
                <a:prstGeom prst="rect">
                  <a:avLst/>
                </a:prstGeom>
                <a:solidFill>
                  <a:srgbClr val="D7192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2" name="Rettangolo 11">
                  <a:extLst>
                    <a:ext uri="{FF2B5EF4-FFF2-40B4-BE49-F238E27FC236}">
                      <a16:creationId xmlns:a16="http://schemas.microsoft.com/office/drawing/2014/main" id="{CB9824D8-4780-AE75-EBEA-C03F4A1FCFFF}"/>
                    </a:ext>
                  </a:extLst>
                </p:cNvPr>
                <p:cNvSpPr/>
                <p:nvPr/>
              </p:nvSpPr>
              <p:spPr>
                <a:xfrm>
                  <a:off x="11533" y="11648"/>
                  <a:ext cx="372" cy="400"/>
                </a:xfrm>
                <a:prstGeom prst="rect">
                  <a:avLst/>
                </a:prstGeom>
                <a:solidFill>
                  <a:srgbClr val="14496B"/>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3" name="Rettangolo 12">
                  <a:extLst>
                    <a:ext uri="{FF2B5EF4-FFF2-40B4-BE49-F238E27FC236}">
                      <a16:creationId xmlns:a16="http://schemas.microsoft.com/office/drawing/2014/main" id="{94DC52FC-D07F-A661-76B2-51A3180AB1A9}"/>
                    </a:ext>
                  </a:extLst>
                </p:cNvPr>
                <p:cNvSpPr/>
                <p:nvPr/>
              </p:nvSpPr>
              <p:spPr>
                <a:xfrm>
                  <a:off x="11533" y="11248"/>
                  <a:ext cx="372" cy="400"/>
                </a:xfrm>
                <a:prstGeom prst="rect">
                  <a:avLst/>
                </a:prstGeom>
                <a:solidFill>
                  <a:srgbClr val="F6C11C"/>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4" name="Rettangolo 13">
                  <a:extLst>
                    <a:ext uri="{FF2B5EF4-FFF2-40B4-BE49-F238E27FC236}">
                      <a16:creationId xmlns:a16="http://schemas.microsoft.com/office/drawing/2014/main" id="{87DEF423-70C1-3DF9-26F7-084269D1F3C4}"/>
                    </a:ext>
                  </a:extLst>
                </p:cNvPr>
                <p:cNvSpPr/>
                <p:nvPr/>
              </p:nvSpPr>
              <p:spPr>
                <a:xfrm>
                  <a:off x="11533" y="10848"/>
                  <a:ext cx="372" cy="400"/>
                </a:xfrm>
                <a:prstGeom prst="rect">
                  <a:avLst/>
                </a:prstGeom>
                <a:solidFill>
                  <a:srgbClr val="F36C2E"/>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5" name="Rettangolo 14">
                  <a:extLst>
                    <a:ext uri="{FF2B5EF4-FFF2-40B4-BE49-F238E27FC236}">
                      <a16:creationId xmlns:a16="http://schemas.microsoft.com/office/drawing/2014/main" id="{CC036FDF-9B93-A8D9-E6A3-5D8590A20A2D}"/>
                    </a:ext>
                  </a:extLst>
                </p:cNvPr>
                <p:cNvSpPr/>
                <p:nvPr/>
              </p:nvSpPr>
              <p:spPr>
                <a:xfrm>
                  <a:off x="11533" y="13648"/>
                  <a:ext cx="372" cy="400"/>
                </a:xfrm>
                <a:prstGeom prst="rect">
                  <a:avLst/>
                </a:prstGeom>
                <a:solidFill>
                  <a:srgbClr val="F89E2B"/>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6" name="Rettangolo 15">
                  <a:extLst>
                    <a:ext uri="{FF2B5EF4-FFF2-40B4-BE49-F238E27FC236}">
                      <a16:creationId xmlns:a16="http://schemas.microsoft.com/office/drawing/2014/main" id="{D931A3EB-6C21-2DCC-4619-463119734B8D}"/>
                    </a:ext>
                  </a:extLst>
                </p:cNvPr>
                <p:cNvSpPr/>
                <p:nvPr/>
              </p:nvSpPr>
              <p:spPr>
                <a:xfrm>
                  <a:off x="11533" y="13248"/>
                  <a:ext cx="372" cy="400"/>
                </a:xfrm>
                <a:prstGeom prst="rect">
                  <a:avLst/>
                </a:prstGeom>
                <a:solidFill>
                  <a:srgbClr val="CC0033"/>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7" name="Rettangolo 16">
                  <a:extLst>
                    <a:ext uri="{FF2B5EF4-FFF2-40B4-BE49-F238E27FC236}">
                      <a16:creationId xmlns:a16="http://schemas.microsoft.com/office/drawing/2014/main" id="{9B502F59-C6A1-FC02-4059-2E8361C8190E}"/>
                    </a:ext>
                  </a:extLst>
                </p:cNvPr>
                <p:cNvSpPr/>
                <p:nvPr/>
              </p:nvSpPr>
              <p:spPr>
                <a:xfrm>
                  <a:off x="11533" y="12848"/>
                  <a:ext cx="372" cy="400"/>
                </a:xfrm>
                <a:prstGeom prst="rect">
                  <a:avLst/>
                </a:prstGeom>
                <a:solidFill>
                  <a:srgbClr val="A11C45"/>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8" name="Rettangolo 17">
                  <a:extLst>
                    <a:ext uri="{FF2B5EF4-FFF2-40B4-BE49-F238E27FC236}">
                      <a16:creationId xmlns:a16="http://schemas.microsoft.com/office/drawing/2014/main" id="{CEB06BB9-243C-AEBF-BCCB-F64EADE3FFBC}"/>
                    </a:ext>
                  </a:extLst>
                </p:cNvPr>
                <p:cNvSpPr/>
                <p:nvPr/>
              </p:nvSpPr>
              <p:spPr>
                <a:xfrm>
                  <a:off x="11533" y="14448"/>
                  <a:ext cx="372" cy="400"/>
                </a:xfrm>
                <a:prstGeom prst="rect">
                  <a:avLst/>
                </a:prstGeom>
                <a:solidFill>
                  <a:srgbClr val="2BBCE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9" name="Rettangolo 18">
                  <a:extLst>
                    <a:ext uri="{FF2B5EF4-FFF2-40B4-BE49-F238E27FC236}">
                      <a16:creationId xmlns:a16="http://schemas.microsoft.com/office/drawing/2014/main" id="{3B603548-25F8-CB5B-708E-AD2818A8E4CD}"/>
                    </a:ext>
                  </a:extLst>
                </p:cNvPr>
                <p:cNvSpPr/>
                <p:nvPr/>
              </p:nvSpPr>
              <p:spPr>
                <a:xfrm>
                  <a:off x="11533" y="14848"/>
                  <a:ext cx="372" cy="400"/>
                </a:xfrm>
                <a:prstGeom prst="rect">
                  <a:avLst/>
                </a:prstGeom>
                <a:solidFill>
                  <a:srgbClr val="DB176A"/>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0" name="Rettangolo 19">
                  <a:extLst>
                    <a:ext uri="{FF2B5EF4-FFF2-40B4-BE49-F238E27FC236}">
                      <a16:creationId xmlns:a16="http://schemas.microsoft.com/office/drawing/2014/main" id="{C7458EDE-2320-C85A-AA4C-5FB274DC2028}"/>
                    </a:ext>
                  </a:extLst>
                </p:cNvPr>
                <p:cNvSpPr/>
                <p:nvPr/>
              </p:nvSpPr>
              <p:spPr>
                <a:xfrm>
                  <a:off x="11533" y="14048"/>
                  <a:ext cx="372" cy="400"/>
                </a:xfrm>
                <a:prstGeom prst="rect">
                  <a:avLst/>
                </a:prstGeom>
                <a:solidFill>
                  <a:srgbClr val="4B9F45"/>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1" name="Rettangolo 20">
                  <a:extLst>
                    <a:ext uri="{FF2B5EF4-FFF2-40B4-BE49-F238E27FC236}">
                      <a16:creationId xmlns:a16="http://schemas.microsoft.com/office/drawing/2014/main" id="{A10332AB-D59A-03E1-C0A2-8BAFDEFEEEC9}"/>
                    </a:ext>
                  </a:extLst>
                </p:cNvPr>
                <p:cNvSpPr/>
                <p:nvPr/>
              </p:nvSpPr>
              <p:spPr>
                <a:xfrm>
                  <a:off x="11533" y="15648"/>
                  <a:ext cx="372" cy="400"/>
                </a:xfrm>
                <a:prstGeom prst="rect">
                  <a:avLst/>
                </a:prstGeom>
                <a:solidFill>
                  <a:srgbClr val="E5B53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2" name="Rettangolo 21">
                  <a:extLst>
                    <a:ext uri="{FF2B5EF4-FFF2-40B4-BE49-F238E27FC236}">
                      <a16:creationId xmlns:a16="http://schemas.microsoft.com/office/drawing/2014/main" id="{45212816-6B11-0F64-FB2C-D37BD475A862}"/>
                    </a:ext>
                  </a:extLst>
                </p:cNvPr>
                <p:cNvSpPr/>
                <p:nvPr/>
              </p:nvSpPr>
              <p:spPr>
                <a:xfrm>
                  <a:off x="11533" y="15248"/>
                  <a:ext cx="372" cy="400"/>
                </a:xfrm>
                <a:prstGeom prst="rect">
                  <a:avLst/>
                </a:prstGeom>
                <a:solidFill>
                  <a:srgbClr val="C3202F"/>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3" name="Rettangolo 22">
                  <a:extLst>
                    <a:ext uri="{FF2B5EF4-FFF2-40B4-BE49-F238E27FC236}">
                      <a16:creationId xmlns:a16="http://schemas.microsoft.com/office/drawing/2014/main" id="{3BF6D407-7547-2173-4DEB-DCD5DC7F5051}"/>
                    </a:ext>
                  </a:extLst>
                </p:cNvPr>
                <p:cNvSpPr/>
                <p:nvPr/>
              </p:nvSpPr>
              <p:spPr>
                <a:xfrm>
                  <a:off x="11533" y="16448"/>
                  <a:ext cx="372" cy="389"/>
                </a:xfrm>
                <a:prstGeom prst="rect">
                  <a:avLst/>
                </a:prstGeom>
                <a:solidFill>
                  <a:srgbClr val="2194D2"/>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4" name="Rettangolo 23">
                  <a:extLst>
                    <a:ext uri="{FF2B5EF4-FFF2-40B4-BE49-F238E27FC236}">
                      <a16:creationId xmlns:a16="http://schemas.microsoft.com/office/drawing/2014/main" id="{60BCE01A-CAEC-2955-5192-1F22D58AA9D5}"/>
                    </a:ext>
                  </a:extLst>
                </p:cNvPr>
                <p:cNvSpPr/>
                <p:nvPr/>
              </p:nvSpPr>
              <p:spPr>
                <a:xfrm>
                  <a:off x="11533" y="16048"/>
                  <a:ext cx="372" cy="400"/>
                </a:xfrm>
                <a:prstGeom prst="rect">
                  <a:avLst/>
                </a:prstGeom>
                <a:solidFill>
                  <a:srgbClr val="086B9D"/>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5" name="Rettangolo 24">
                  <a:extLst>
                    <a:ext uri="{FF2B5EF4-FFF2-40B4-BE49-F238E27FC236}">
                      <a16:creationId xmlns:a16="http://schemas.microsoft.com/office/drawing/2014/main" id="{F26413B9-5314-4C36-4FA3-0E7D4610841D}"/>
                    </a:ext>
                  </a:extLst>
                </p:cNvPr>
                <p:cNvSpPr/>
                <p:nvPr/>
              </p:nvSpPr>
              <p:spPr>
                <a:xfrm>
                  <a:off x="11533" y="10048"/>
                  <a:ext cx="372" cy="400"/>
                </a:xfrm>
                <a:prstGeom prst="rect">
                  <a:avLst/>
                </a:prstGeom>
                <a:solidFill>
                  <a:srgbClr val="F99D27"/>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6" name="Rettangolo 25">
                  <a:extLst>
                    <a:ext uri="{FF2B5EF4-FFF2-40B4-BE49-F238E27FC236}">
                      <a16:creationId xmlns:a16="http://schemas.microsoft.com/office/drawing/2014/main" id="{E21872C3-8BBA-B19C-1A24-AFAA1913C6B5}"/>
                    </a:ext>
                  </a:extLst>
                </p:cNvPr>
                <p:cNvSpPr/>
                <p:nvPr/>
              </p:nvSpPr>
              <p:spPr>
                <a:xfrm>
                  <a:off x="11533" y="10448"/>
                  <a:ext cx="372" cy="400"/>
                </a:xfrm>
                <a:prstGeom prst="rect">
                  <a:avLst/>
                </a:prstGeom>
                <a:solidFill>
                  <a:srgbClr val="428146"/>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7" name="Rettangolo 26">
                  <a:extLst>
                    <a:ext uri="{FF2B5EF4-FFF2-40B4-BE49-F238E27FC236}">
                      <a16:creationId xmlns:a16="http://schemas.microsoft.com/office/drawing/2014/main" id="{CD1A6E12-5902-8924-4113-EAD2BB034028}"/>
                    </a:ext>
                  </a:extLst>
                </p:cNvPr>
                <p:cNvSpPr/>
                <p:nvPr/>
              </p:nvSpPr>
              <p:spPr>
                <a:xfrm>
                  <a:off x="11133" y="16455"/>
                  <a:ext cx="400" cy="383"/>
                </a:xfrm>
                <a:prstGeom prst="rect">
                  <a:avLst/>
                </a:prstGeom>
                <a:solidFill>
                  <a:srgbClr val="F99D27"/>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8" name="Rettangolo 27">
                  <a:extLst>
                    <a:ext uri="{FF2B5EF4-FFF2-40B4-BE49-F238E27FC236}">
                      <a16:creationId xmlns:a16="http://schemas.microsoft.com/office/drawing/2014/main" id="{FF5F5715-A517-FA0A-5219-3121D135D995}"/>
                    </a:ext>
                  </a:extLst>
                </p:cNvPr>
                <p:cNvSpPr/>
                <p:nvPr/>
              </p:nvSpPr>
              <p:spPr>
                <a:xfrm>
                  <a:off x="8733" y="16455"/>
                  <a:ext cx="400" cy="383"/>
                </a:xfrm>
                <a:prstGeom prst="rect">
                  <a:avLst/>
                </a:prstGeom>
                <a:solidFill>
                  <a:srgbClr val="F16A2C"/>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29" name="Rettangolo 28">
                  <a:extLst>
                    <a:ext uri="{FF2B5EF4-FFF2-40B4-BE49-F238E27FC236}">
                      <a16:creationId xmlns:a16="http://schemas.microsoft.com/office/drawing/2014/main" id="{C47ED4BC-91B4-4109-72D1-575311D68E1C}"/>
                    </a:ext>
                  </a:extLst>
                </p:cNvPr>
                <p:cNvSpPr/>
                <p:nvPr/>
              </p:nvSpPr>
              <p:spPr>
                <a:xfrm>
                  <a:off x="9133" y="16455"/>
                  <a:ext cx="400" cy="383"/>
                </a:xfrm>
                <a:prstGeom prst="rect">
                  <a:avLst/>
                </a:prstGeom>
                <a:solidFill>
                  <a:srgbClr val="D7192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0" name="Rettangolo 29">
                  <a:extLst>
                    <a:ext uri="{FF2B5EF4-FFF2-40B4-BE49-F238E27FC236}">
                      <a16:creationId xmlns:a16="http://schemas.microsoft.com/office/drawing/2014/main" id="{0D645864-CC6B-132C-6724-C2BE80C027F4}"/>
                    </a:ext>
                  </a:extLst>
                </p:cNvPr>
                <p:cNvSpPr/>
                <p:nvPr/>
              </p:nvSpPr>
              <p:spPr>
                <a:xfrm>
                  <a:off x="9533" y="16455"/>
                  <a:ext cx="400" cy="383"/>
                </a:xfrm>
                <a:prstGeom prst="rect">
                  <a:avLst/>
                </a:prstGeom>
                <a:solidFill>
                  <a:srgbClr val="14496B"/>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1" name="Rettangolo 30">
                  <a:extLst>
                    <a:ext uri="{FF2B5EF4-FFF2-40B4-BE49-F238E27FC236}">
                      <a16:creationId xmlns:a16="http://schemas.microsoft.com/office/drawing/2014/main" id="{18650DD8-6451-B72D-A890-D5C77ECCE7D1}"/>
                    </a:ext>
                  </a:extLst>
                </p:cNvPr>
                <p:cNvSpPr/>
                <p:nvPr/>
              </p:nvSpPr>
              <p:spPr>
                <a:xfrm>
                  <a:off x="9933" y="16455"/>
                  <a:ext cx="400" cy="383"/>
                </a:xfrm>
                <a:prstGeom prst="rect">
                  <a:avLst/>
                </a:prstGeom>
                <a:solidFill>
                  <a:srgbClr val="F6C11C"/>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2" name="Rettangolo 31">
                  <a:extLst>
                    <a:ext uri="{FF2B5EF4-FFF2-40B4-BE49-F238E27FC236}">
                      <a16:creationId xmlns:a16="http://schemas.microsoft.com/office/drawing/2014/main" id="{8C49405E-D049-6F53-17FA-88BC991AD863}"/>
                    </a:ext>
                  </a:extLst>
                </p:cNvPr>
                <p:cNvSpPr/>
                <p:nvPr/>
              </p:nvSpPr>
              <p:spPr>
                <a:xfrm>
                  <a:off x="10333" y="16455"/>
                  <a:ext cx="400" cy="383"/>
                </a:xfrm>
                <a:prstGeom prst="rect">
                  <a:avLst/>
                </a:prstGeom>
                <a:solidFill>
                  <a:srgbClr val="F36C2E"/>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3" name="Rettangolo 32">
                  <a:extLst>
                    <a:ext uri="{FF2B5EF4-FFF2-40B4-BE49-F238E27FC236}">
                      <a16:creationId xmlns:a16="http://schemas.microsoft.com/office/drawing/2014/main" id="{3FE96DBF-0947-5C11-236E-CF0993DFCDC0}"/>
                    </a:ext>
                  </a:extLst>
                </p:cNvPr>
                <p:cNvSpPr/>
                <p:nvPr/>
              </p:nvSpPr>
              <p:spPr>
                <a:xfrm>
                  <a:off x="7533" y="16455"/>
                  <a:ext cx="400" cy="383"/>
                </a:xfrm>
                <a:prstGeom prst="rect">
                  <a:avLst/>
                </a:prstGeom>
                <a:solidFill>
                  <a:srgbClr val="F89E2B"/>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4" name="Rettangolo 33">
                  <a:extLst>
                    <a:ext uri="{FF2B5EF4-FFF2-40B4-BE49-F238E27FC236}">
                      <a16:creationId xmlns:a16="http://schemas.microsoft.com/office/drawing/2014/main" id="{AAD4567B-4ACC-25A1-29FE-D48FA273CC63}"/>
                    </a:ext>
                  </a:extLst>
                </p:cNvPr>
                <p:cNvSpPr/>
                <p:nvPr/>
              </p:nvSpPr>
              <p:spPr>
                <a:xfrm>
                  <a:off x="7933" y="16455"/>
                  <a:ext cx="400" cy="383"/>
                </a:xfrm>
                <a:prstGeom prst="rect">
                  <a:avLst/>
                </a:prstGeom>
                <a:solidFill>
                  <a:srgbClr val="CC0033"/>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5" name="Rettangolo 34">
                  <a:extLst>
                    <a:ext uri="{FF2B5EF4-FFF2-40B4-BE49-F238E27FC236}">
                      <a16:creationId xmlns:a16="http://schemas.microsoft.com/office/drawing/2014/main" id="{EDE491CB-5CD6-38D8-42EC-4311692BB673}"/>
                    </a:ext>
                  </a:extLst>
                </p:cNvPr>
                <p:cNvSpPr/>
                <p:nvPr/>
              </p:nvSpPr>
              <p:spPr>
                <a:xfrm>
                  <a:off x="8333" y="16455"/>
                  <a:ext cx="400" cy="383"/>
                </a:xfrm>
                <a:prstGeom prst="rect">
                  <a:avLst/>
                </a:prstGeom>
                <a:solidFill>
                  <a:srgbClr val="A11C45"/>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6" name="Rettangolo 35">
                  <a:extLst>
                    <a:ext uri="{FF2B5EF4-FFF2-40B4-BE49-F238E27FC236}">
                      <a16:creationId xmlns:a16="http://schemas.microsoft.com/office/drawing/2014/main" id="{43D4C167-5C1F-6898-CA49-17D18F08C8FE}"/>
                    </a:ext>
                  </a:extLst>
                </p:cNvPr>
                <p:cNvSpPr/>
                <p:nvPr/>
              </p:nvSpPr>
              <p:spPr>
                <a:xfrm>
                  <a:off x="6733" y="16455"/>
                  <a:ext cx="400" cy="383"/>
                </a:xfrm>
                <a:prstGeom prst="rect">
                  <a:avLst/>
                </a:prstGeom>
                <a:solidFill>
                  <a:srgbClr val="2BBCE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7" name="Rettangolo 36">
                  <a:extLst>
                    <a:ext uri="{FF2B5EF4-FFF2-40B4-BE49-F238E27FC236}">
                      <a16:creationId xmlns:a16="http://schemas.microsoft.com/office/drawing/2014/main" id="{EBF3FE61-ACB0-FDFE-97C3-FC4D7CBEC673}"/>
                    </a:ext>
                  </a:extLst>
                </p:cNvPr>
                <p:cNvSpPr/>
                <p:nvPr/>
              </p:nvSpPr>
              <p:spPr>
                <a:xfrm>
                  <a:off x="6333" y="16455"/>
                  <a:ext cx="400" cy="383"/>
                </a:xfrm>
                <a:prstGeom prst="rect">
                  <a:avLst/>
                </a:prstGeom>
                <a:solidFill>
                  <a:srgbClr val="DB176A"/>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8" name="Rettangolo 37">
                  <a:extLst>
                    <a:ext uri="{FF2B5EF4-FFF2-40B4-BE49-F238E27FC236}">
                      <a16:creationId xmlns:a16="http://schemas.microsoft.com/office/drawing/2014/main" id="{B42E50B7-18D8-282D-B6FC-2E548F239890}"/>
                    </a:ext>
                  </a:extLst>
                </p:cNvPr>
                <p:cNvSpPr/>
                <p:nvPr/>
              </p:nvSpPr>
              <p:spPr>
                <a:xfrm>
                  <a:off x="7133" y="16455"/>
                  <a:ext cx="400" cy="383"/>
                </a:xfrm>
                <a:prstGeom prst="rect">
                  <a:avLst/>
                </a:prstGeom>
                <a:solidFill>
                  <a:srgbClr val="4B9F45"/>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39" name="Rettangolo 38">
                  <a:extLst>
                    <a:ext uri="{FF2B5EF4-FFF2-40B4-BE49-F238E27FC236}">
                      <a16:creationId xmlns:a16="http://schemas.microsoft.com/office/drawing/2014/main" id="{96AF888A-104A-6F97-C2E5-E7358470F69B}"/>
                    </a:ext>
                  </a:extLst>
                </p:cNvPr>
                <p:cNvSpPr/>
                <p:nvPr/>
              </p:nvSpPr>
              <p:spPr>
                <a:xfrm>
                  <a:off x="5533" y="16455"/>
                  <a:ext cx="400" cy="383"/>
                </a:xfrm>
                <a:prstGeom prst="rect">
                  <a:avLst/>
                </a:prstGeom>
                <a:solidFill>
                  <a:srgbClr val="E5B53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40" name="Rettangolo 39">
                  <a:extLst>
                    <a:ext uri="{FF2B5EF4-FFF2-40B4-BE49-F238E27FC236}">
                      <a16:creationId xmlns:a16="http://schemas.microsoft.com/office/drawing/2014/main" id="{6DEBDD43-CA26-5213-5200-38A15AF26D98}"/>
                    </a:ext>
                  </a:extLst>
                </p:cNvPr>
                <p:cNvSpPr/>
                <p:nvPr/>
              </p:nvSpPr>
              <p:spPr>
                <a:xfrm>
                  <a:off x="5933" y="16455"/>
                  <a:ext cx="400" cy="383"/>
                </a:xfrm>
                <a:prstGeom prst="rect">
                  <a:avLst/>
                </a:prstGeom>
                <a:solidFill>
                  <a:srgbClr val="C3202F"/>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41" name="Rettangolo 40">
                  <a:extLst>
                    <a:ext uri="{FF2B5EF4-FFF2-40B4-BE49-F238E27FC236}">
                      <a16:creationId xmlns:a16="http://schemas.microsoft.com/office/drawing/2014/main" id="{C128B366-46A1-B39B-8A3A-2325823D420C}"/>
                    </a:ext>
                  </a:extLst>
                </p:cNvPr>
                <p:cNvSpPr/>
                <p:nvPr/>
              </p:nvSpPr>
              <p:spPr>
                <a:xfrm>
                  <a:off x="4733" y="16455"/>
                  <a:ext cx="400" cy="383"/>
                </a:xfrm>
                <a:prstGeom prst="rect">
                  <a:avLst/>
                </a:prstGeom>
                <a:solidFill>
                  <a:srgbClr val="2194D2"/>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42" name="Rettangolo 41">
                  <a:extLst>
                    <a:ext uri="{FF2B5EF4-FFF2-40B4-BE49-F238E27FC236}">
                      <a16:creationId xmlns:a16="http://schemas.microsoft.com/office/drawing/2014/main" id="{5904A640-F4FE-900B-D49E-05E451F7E239}"/>
                    </a:ext>
                  </a:extLst>
                </p:cNvPr>
                <p:cNvSpPr/>
                <p:nvPr/>
              </p:nvSpPr>
              <p:spPr>
                <a:xfrm>
                  <a:off x="5133" y="16455"/>
                  <a:ext cx="400" cy="383"/>
                </a:xfrm>
                <a:prstGeom prst="rect">
                  <a:avLst/>
                </a:prstGeom>
                <a:solidFill>
                  <a:srgbClr val="086B9D"/>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43" name="Rettangolo 42">
                  <a:extLst>
                    <a:ext uri="{FF2B5EF4-FFF2-40B4-BE49-F238E27FC236}">
                      <a16:creationId xmlns:a16="http://schemas.microsoft.com/office/drawing/2014/main" id="{68709AB3-D80A-A28B-B415-F9E6184CC5ED}"/>
                    </a:ext>
                  </a:extLst>
                </p:cNvPr>
                <p:cNvSpPr/>
                <p:nvPr/>
              </p:nvSpPr>
              <p:spPr>
                <a:xfrm>
                  <a:off x="10733" y="16455"/>
                  <a:ext cx="400" cy="383"/>
                </a:xfrm>
                <a:prstGeom prst="rect">
                  <a:avLst/>
                </a:prstGeom>
                <a:solidFill>
                  <a:srgbClr val="428146"/>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pic>
              <p:nvPicPr>
                <p:cNvPr id="44" name="Shape 80">
                  <a:extLst>
                    <a:ext uri="{FF2B5EF4-FFF2-40B4-BE49-F238E27FC236}">
                      <a16:creationId xmlns:a16="http://schemas.microsoft.com/office/drawing/2014/main" id="{E30D495D-0E1A-99C2-290C-DEF7C2B2FDAE}"/>
                    </a:ext>
                  </a:extLst>
                </p:cNvPr>
                <p:cNvPicPr preferRelativeResize="0"/>
                <p:nvPr/>
              </p:nvPicPr>
              <p:blipFill rotWithShape="1">
                <a:blip r:embed="rId2">
                  <a:alphaModFix/>
                </a:blip>
                <a:srcRect/>
                <a:stretch/>
              </p:blipFill>
              <p:spPr>
                <a:xfrm>
                  <a:off x="10978" y="10780"/>
                  <a:ext cx="350" cy="428"/>
                </a:xfrm>
                <a:prstGeom prst="rect">
                  <a:avLst/>
                </a:prstGeom>
                <a:noFill/>
                <a:ln>
                  <a:noFill/>
                </a:ln>
              </p:spPr>
            </p:pic>
            <p:sp>
              <p:nvSpPr>
                <p:cNvPr id="45" name="Rettangolo 44">
                  <a:extLst>
                    <a:ext uri="{FF2B5EF4-FFF2-40B4-BE49-F238E27FC236}">
                      <a16:creationId xmlns:a16="http://schemas.microsoft.com/office/drawing/2014/main" id="{6B2CC243-8C2B-D5BA-A09D-7A5E4DFFC2DA}"/>
                    </a:ext>
                  </a:extLst>
                </p:cNvPr>
                <p:cNvSpPr/>
                <p:nvPr/>
              </p:nvSpPr>
              <p:spPr>
                <a:xfrm>
                  <a:off x="11333" y="10780"/>
                  <a:ext cx="12" cy="428"/>
                </a:xfrm>
                <a:prstGeom prst="rect">
                  <a:avLst/>
                </a:prstGeom>
                <a:solidFill>
                  <a:srgbClr val="E6B722"/>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pic>
              <p:nvPicPr>
                <p:cNvPr id="46" name="Shape 82">
                  <a:extLst>
                    <a:ext uri="{FF2B5EF4-FFF2-40B4-BE49-F238E27FC236}">
                      <a16:creationId xmlns:a16="http://schemas.microsoft.com/office/drawing/2014/main" id="{0A6164C3-14BB-3851-D13F-4174DFCA9F13}"/>
                    </a:ext>
                  </a:extLst>
                </p:cNvPr>
                <p:cNvPicPr preferRelativeResize="0"/>
                <p:nvPr/>
              </p:nvPicPr>
              <p:blipFill rotWithShape="1">
                <a:blip r:embed="rId3">
                  <a:alphaModFix/>
                </a:blip>
                <a:srcRect/>
                <a:stretch/>
              </p:blipFill>
              <p:spPr>
                <a:xfrm>
                  <a:off x="11165" y="10063"/>
                  <a:ext cx="170" cy="664"/>
                </a:xfrm>
                <a:prstGeom prst="rect">
                  <a:avLst/>
                </a:prstGeom>
                <a:noFill/>
                <a:ln>
                  <a:noFill/>
                </a:ln>
              </p:spPr>
            </p:pic>
          </p:grpSp>
          <p:sp>
            <p:nvSpPr>
              <p:cNvPr id="9" name="Rettangolo 8">
                <a:extLst>
                  <a:ext uri="{FF2B5EF4-FFF2-40B4-BE49-F238E27FC236}">
                    <a16:creationId xmlns:a16="http://schemas.microsoft.com/office/drawing/2014/main" id="{3B20DFD0-B6AF-B62B-F985-6459AC111E58}"/>
                  </a:ext>
                </a:extLst>
              </p:cNvPr>
              <p:cNvSpPr/>
              <p:nvPr/>
            </p:nvSpPr>
            <p:spPr>
              <a:xfrm>
                <a:off x="3840480" y="0"/>
                <a:ext cx="409575" cy="842645"/>
              </a:xfrm>
              <a:prstGeom prst="rect">
                <a:avLst/>
              </a:prstGeom>
              <a:solidFill>
                <a:schemeClr val="lt1"/>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grpSp>
      </p:grpSp>
      <p:sp>
        <p:nvSpPr>
          <p:cNvPr id="48" name="CasellaDiTesto 47">
            <a:extLst>
              <a:ext uri="{FF2B5EF4-FFF2-40B4-BE49-F238E27FC236}">
                <a16:creationId xmlns:a16="http://schemas.microsoft.com/office/drawing/2014/main" id="{78D71EFC-AF48-B323-3A61-F8F05FD5C14F}"/>
              </a:ext>
            </a:extLst>
          </p:cNvPr>
          <p:cNvSpPr txBox="1"/>
          <p:nvPr/>
        </p:nvSpPr>
        <p:spPr>
          <a:xfrm>
            <a:off x="878267" y="902229"/>
            <a:ext cx="6098458" cy="2831544"/>
          </a:xfrm>
          <a:prstGeom prst="rect">
            <a:avLst/>
          </a:prstGeom>
          <a:noFill/>
        </p:spPr>
        <p:txBody>
          <a:bodyPr wrap="square">
            <a:spAutoFit/>
          </a:bodyPr>
          <a:lstStyle/>
          <a:p>
            <a:pPr marL="90170">
              <a:spcBef>
                <a:spcPts val="5"/>
              </a:spcBef>
              <a:spcAft>
                <a:spcPts val="0"/>
              </a:spcAft>
            </a:pPr>
            <a:r>
              <a:rPr lang="it-IT" sz="3400" b="1" dirty="0">
                <a:solidFill>
                  <a:srgbClr val="C4212A"/>
                </a:solidFill>
                <a:effectLst/>
                <a:latin typeface="Verdana" panose="020B0604030504040204" pitchFamily="34" charset="0"/>
                <a:ea typeface="Verdana" panose="020B0604030504040204" pitchFamily="34" charset="0"/>
                <a:cs typeface="Verdana" panose="020B0604030504040204" pitchFamily="34" charset="0"/>
              </a:rPr>
              <a:t>CALABRIA E AGENDA 2030</a:t>
            </a:r>
            <a:endParaRPr lang="it-IT"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270510"/>
            <a:r>
              <a:rPr lang="it-IT" sz="1000" dirty="0">
                <a:solidFill>
                  <a:srgbClr val="000000"/>
                </a:solidFill>
                <a:effectLst/>
                <a:latin typeface="Times New Roman" panose="02020603050405020304" pitchFamily="18" charset="0"/>
                <a:ea typeface="Times New Roman" panose="02020603050405020304" pitchFamily="18" charset="0"/>
                <a:cs typeface="Trebuchet MS" panose="020B0603020202020204" pitchFamily="34" charset="0"/>
              </a:rPr>
              <a:t> </a:t>
            </a:r>
            <a:endParaRPr lang="it-IT" sz="11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5"/>
              </a:spcBef>
            </a:pPr>
            <a:r>
              <a:rPr lang="it-IT" sz="2200" dirty="0">
                <a:solidFill>
                  <a:srgbClr val="C4212A"/>
                </a:solidFill>
                <a:effectLst/>
                <a:latin typeface="Verdana" panose="020B0604030504040204" pitchFamily="34" charset="0"/>
                <a:ea typeface="Verdana" panose="020B0604030504040204" pitchFamily="34" charset="0"/>
                <a:cs typeface="Verdana" panose="020B0604030504040204" pitchFamily="34" charset="0"/>
              </a:rPr>
              <a:t>Strategia Regionale per lo Sviluppo Sostenibile </a:t>
            </a:r>
            <a:r>
              <a:rPr lang="it-IT" sz="1400" i="1" dirty="0">
                <a:solidFill>
                  <a:srgbClr val="C4212A"/>
                </a:solidFill>
                <a:effectLst/>
                <a:latin typeface="Verdana" panose="020B0604030504040204" pitchFamily="34" charset="0"/>
                <a:ea typeface="Verdana" panose="020B0604030504040204" pitchFamily="34" charset="0"/>
                <a:cs typeface="Verdana" panose="020B0604030504040204" pitchFamily="34" charset="0"/>
              </a:rPr>
              <a:t>(ver. Luglio 2024)</a:t>
            </a:r>
            <a:endParaRPr lang="it-IT" sz="1400" i="1" dirty="0">
              <a:effectLst/>
              <a:latin typeface="Trebuchet MS" panose="020B0603020202020204" pitchFamily="34" charset="0"/>
              <a:ea typeface="Trebuchet MS" panose="020B0603020202020204" pitchFamily="34" charset="0"/>
              <a:cs typeface="Trebuchet MS" panose="020B0603020202020204" pitchFamily="34" charset="0"/>
            </a:endParaRPr>
          </a:p>
          <a:p>
            <a:r>
              <a:rPr lang="it-IT" sz="1000" dirty="0">
                <a:solidFill>
                  <a:srgbClr val="000000"/>
                </a:solidFill>
                <a:effectLst/>
                <a:latin typeface="Times New Roman" panose="02020603050405020304" pitchFamily="18" charset="0"/>
                <a:ea typeface="Times New Roman" panose="02020603050405020304" pitchFamily="18" charset="0"/>
                <a:cs typeface="Trebuchet MS" panose="020B0603020202020204" pitchFamily="34" charset="0"/>
              </a:rPr>
              <a:t> </a:t>
            </a:r>
            <a:endParaRPr lang="it-IT" sz="1100" dirty="0">
              <a:effectLst/>
              <a:latin typeface="Trebuchet MS" panose="020B0603020202020204" pitchFamily="34" charset="0"/>
              <a:ea typeface="Trebuchet MS" panose="020B0603020202020204" pitchFamily="34" charset="0"/>
              <a:cs typeface="Trebuchet MS" panose="020B0603020202020204" pitchFamily="34" charset="0"/>
            </a:endParaRPr>
          </a:p>
          <a:p>
            <a:r>
              <a:rPr lang="it-IT" sz="1000" dirty="0">
                <a:solidFill>
                  <a:srgbClr val="000000"/>
                </a:solidFill>
                <a:effectLst/>
                <a:latin typeface="Times New Roman" panose="02020603050405020304" pitchFamily="18" charset="0"/>
                <a:ea typeface="Times New Roman" panose="02020603050405020304" pitchFamily="18" charset="0"/>
                <a:cs typeface="Trebuchet MS" panose="020B0603020202020204" pitchFamily="34" charset="0"/>
              </a:rPr>
              <a:t> </a:t>
            </a:r>
            <a:endParaRPr lang="it-IT"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R="1528445">
              <a:spcBef>
                <a:spcPts val="35"/>
              </a:spcBef>
              <a:spcAft>
                <a:spcPts val="0"/>
              </a:spcAft>
            </a:pPr>
            <a:r>
              <a:rPr lang="it-IT" sz="1800" dirty="0">
                <a:solidFill>
                  <a:srgbClr val="7F7F7F"/>
                </a:solidFill>
                <a:effectLst/>
                <a:latin typeface="Verdana" panose="020B0604030504040204" pitchFamily="34" charset="0"/>
                <a:ea typeface="Verdana" panose="020B0604030504040204" pitchFamily="34" charset="0"/>
                <a:cs typeface="Verdana" panose="020B0604030504040204" pitchFamily="34" charset="0"/>
              </a:rPr>
              <a:t>Obiettivi di Sviluppo Sostenibile Agenda 2030 ONU</a:t>
            </a:r>
            <a:endParaRPr lang="it-IT"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grpSp>
        <p:nvGrpSpPr>
          <p:cNvPr id="49" name="Gruppo 48">
            <a:extLst>
              <a:ext uri="{FF2B5EF4-FFF2-40B4-BE49-F238E27FC236}">
                <a16:creationId xmlns:a16="http://schemas.microsoft.com/office/drawing/2014/main" id="{9DF6EFF7-B8E6-B509-FF50-DFE1DEDD5756}"/>
              </a:ext>
            </a:extLst>
          </p:cNvPr>
          <p:cNvGrpSpPr/>
          <p:nvPr/>
        </p:nvGrpSpPr>
        <p:grpSpPr>
          <a:xfrm>
            <a:off x="7285593" y="2257829"/>
            <a:ext cx="4554190" cy="4319240"/>
            <a:chOff x="3068890" y="1620365"/>
            <a:chExt cx="4554220" cy="4319270"/>
          </a:xfrm>
        </p:grpSpPr>
        <p:grpSp>
          <p:nvGrpSpPr>
            <p:cNvPr id="50" name="Gruppo 49">
              <a:extLst>
                <a:ext uri="{FF2B5EF4-FFF2-40B4-BE49-F238E27FC236}">
                  <a16:creationId xmlns:a16="http://schemas.microsoft.com/office/drawing/2014/main" id="{D095D2A4-29EE-33B2-0B1A-7FEA80420F23}"/>
                </a:ext>
              </a:extLst>
            </p:cNvPr>
            <p:cNvGrpSpPr/>
            <p:nvPr/>
          </p:nvGrpSpPr>
          <p:grpSpPr>
            <a:xfrm>
              <a:off x="3068890" y="1620365"/>
              <a:ext cx="4554220" cy="4319270"/>
              <a:chOff x="0" y="0"/>
              <a:chExt cx="4554220" cy="4319601"/>
            </a:xfrm>
          </p:grpSpPr>
          <p:sp>
            <p:nvSpPr>
              <p:cNvPr id="51" name="Rettangolo 50">
                <a:extLst>
                  <a:ext uri="{FF2B5EF4-FFF2-40B4-BE49-F238E27FC236}">
                    <a16:creationId xmlns:a16="http://schemas.microsoft.com/office/drawing/2014/main" id="{4BA7CFB6-BAE0-9DEB-3CDF-EB15129BD088}"/>
                  </a:ext>
                </a:extLst>
              </p:cNvPr>
              <p:cNvSpPr/>
              <p:nvPr/>
            </p:nvSpPr>
            <p:spPr>
              <a:xfrm>
                <a:off x="0" y="0"/>
                <a:ext cx="4554200" cy="4319600"/>
              </a:xfrm>
              <a:prstGeom prst="rect">
                <a:avLst/>
              </a:prstGeom>
              <a:no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grpSp>
            <p:nvGrpSpPr>
              <p:cNvPr id="52" name="Gruppo 51">
                <a:extLst>
                  <a:ext uri="{FF2B5EF4-FFF2-40B4-BE49-F238E27FC236}">
                    <a16:creationId xmlns:a16="http://schemas.microsoft.com/office/drawing/2014/main" id="{7A8FCDB2-F4E2-2F79-95C8-31E264DD45CA}"/>
                  </a:ext>
                </a:extLst>
              </p:cNvPr>
              <p:cNvGrpSpPr/>
              <p:nvPr/>
            </p:nvGrpSpPr>
            <p:grpSpPr>
              <a:xfrm>
                <a:off x="0" y="7951"/>
                <a:ext cx="4554220" cy="4311650"/>
                <a:chOff x="4733" y="10048"/>
                <a:chExt cx="7172" cy="6790"/>
              </a:xfrm>
            </p:grpSpPr>
            <p:sp>
              <p:nvSpPr>
                <p:cNvPr id="54" name="Rettangolo 53">
                  <a:extLst>
                    <a:ext uri="{FF2B5EF4-FFF2-40B4-BE49-F238E27FC236}">
                      <a16:creationId xmlns:a16="http://schemas.microsoft.com/office/drawing/2014/main" id="{CA12A5FB-DB5E-5EEC-336E-9568FAC90E0D}"/>
                    </a:ext>
                  </a:extLst>
                </p:cNvPr>
                <p:cNvSpPr/>
                <p:nvPr/>
              </p:nvSpPr>
              <p:spPr>
                <a:xfrm>
                  <a:off x="11533" y="12448"/>
                  <a:ext cx="372" cy="400"/>
                </a:xfrm>
                <a:prstGeom prst="rect">
                  <a:avLst/>
                </a:prstGeom>
                <a:solidFill>
                  <a:srgbClr val="F16A2C"/>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55" name="Rettangolo 54">
                  <a:extLst>
                    <a:ext uri="{FF2B5EF4-FFF2-40B4-BE49-F238E27FC236}">
                      <a16:creationId xmlns:a16="http://schemas.microsoft.com/office/drawing/2014/main" id="{8E779039-9A17-3FB7-17D7-7E2F294973AE}"/>
                    </a:ext>
                  </a:extLst>
                </p:cNvPr>
                <p:cNvSpPr/>
                <p:nvPr/>
              </p:nvSpPr>
              <p:spPr>
                <a:xfrm>
                  <a:off x="11533" y="12048"/>
                  <a:ext cx="372" cy="400"/>
                </a:xfrm>
                <a:prstGeom prst="rect">
                  <a:avLst/>
                </a:prstGeom>
                <a:solidFill>
                  <a:srgbClr val="D7192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56" name="Rettangolo 55">
                  <a:extLst>
                    <a:ext uri="{FF2B5EF4-FFF2-40B4-BE49-F238E27FC236}">
                      <a16:creationId xmlns:a16="http://schemas.microsoft.com/office/drawing/2014/main" id="{539F3A01-48B2-6AAA-4DAB-D623C54D4FF0}"/>
                    </a:ext>
                  </a:extLst>
                </p:cNvPr>
                <p:cNvSpPr/>
                <p:nvPr/>
              </p:nvSpPr>
              <p:spPr>
                <a:xfrm>
                  <a:off x="11533" y="11648"/>
                  <a:ext cx="372" cy="400"/>
                </a:xfrm>
                <a:prstGeom prst="rect">
                  <a:avLst/>
                </a:prstGeom>
                <a:solidFill>
                  <a:srgbClr val="14496B"/>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57" name="Rettangolo 56">
                  <a:extLst>
                    <a:ext uri="{FF2B5EF4-FFF2-40B4-BE49-F238E27FC236}">
                      <a16:creationId xmlns:a16="http://schemas.microsoft.com/office/drawing/2014/main" id="{2BF41D91-8FA3-2C39-DF6A-7FFCFE81A402}"/>
                    </a:ext>
                  </a:extLst>
                </p:cNvPr>
                <p:cNvSpPr/>
                <p:nvPr/>
              </p:nvSpPr>
              <p:spPr>
                <a:xfrm>
                  <a:off x="11533" y="11248"/>
                  <a:ext cx="372" cy="400"/>
                </a:xfrm>
                <a:prstGeom prst="rect">
                  <a:avLst/>
                </a:prstGeom>
                <a:solidFill>
                  <a:srgbClr val="F6C11C"/>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58" name="Rettangolo 57">
                  <a:extLst>
                    <a:ext uri="{FF2B5EF4-FFF2-40B4-BE49-F238E27FC236}">
                      <a16:creationId xmlns:a16="http://schemas.microsoft.com/office/drawing/2014/main" id="{7932ED0A-C86B-6C21-3AE8-B3A75A1C8681}"/>
                    </a:ext>
                  </a:extLst>
                </p:cNvPr>
                <p:cNvSpPr/>
                <p:nvPr/>
              </p:nvSpPr>
              <p:spPr>
                <a:xfrm>
                  <a:off x="11533" y="10848"/>
                  <a:ext cx="372" cy="400"/>
                </a:xfrm>
                <a:prstGeom prst="rect">
                  <a:avLst/>
                </a:prstGeom>
                <a:solidFill>
                  <a:srgbClr val="F36C2E"/>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59" name="Rettangolo 58">
                  <a:extLst>
                    <a:ext uri="{FF2B5EF4-FFF2-40B4-BE49-F238E27FC236}">
                      <a16:creationId xmlns:a16="http://schemas.microsoft.com/office/drawing/2014/main" id="{782E13E1-F7DB-3611-F632-11E57F31AE0B}"/>
                    </a:ext>
                  </a:extLst>
                </p:cNvPr>
                <p:cNvSpPr/>
                <p:nvPr/>
              </p:nvSpPr>
              <p:spPr>
                <a:xfrm>
                  <a:off x="11533" y="13648"/>
                  <a:ext cx="372" cy="400"/>
                </a:xfrm>
                <a:prstGeom prst="rect">
                  <a:avLst/>
                </a:prstGeom>
                <a:solidFill>
                  <a:srgbClr val="F89E2B"/>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0" name="Rettangolo 59">
                  <a:extLst>
                    <a:ext uri="{FF2B5EF4-FFF2-40B4-BE49-F238E27FC236}">
                      <a16:creationId xmlns:a16="http://schemas.microsoft.com/office/drawing/2014/main" id="{8F438AD2-4196-A102-1CF4-A3914F47D523}"/>
                    </a:ext>
                  </a:extLst>
                </p:cNvPr>
                <p:cNvSpPr/>
                <p:nvPr/>
              </p:nvSpPr>
              <p:spPr>
                <a:xfrm>
                  <a:off x="11533" y="13248"/>
                  <a:ext cx="372" cy="400"/>
                </a:xfrm>
                <a:prstGeom prst="rect">
                  <a:avLst/>
                </a:prstGeom>
                <a:solidFill>
                  <a:srgbClr val="CC0033"/>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1" name="Rettangolo 60">
                  <a:extLst>
                    <a:ext uri="{FF2B5EF4-FFF2-40B4-BE49-F238E27FC236}">
                      <a16:creationId xmlns:a16="http://schemas.microsoft.com/office/drawing/2014/main" id="{3979E876-FDED-B5F1-1B8C-FCB210815F92}"/>
                    </a:ext>
                  </a:extLst>
                </p:cNvPr>
                <p:cNvSpPr/>
                <p:nvPr/>
              </p:nvSpPr>
              <p:spPr>
                <a:xfrm>
                  <a:off x="11533" y="12848"/>
                  <a:ext cx="372" cy="400"/>
                </a:xfrm>
                <a:prstGeom prst="rect">
                  <a:avLst/>
                </a:prstGeom>
                <a:solidFill>
                  <a:srgbClr val="A11C45"/>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2" name="Rettangolo 61">
                  <a:extLst>
                    <a:ext uri="{FF2B5EF4-FFF2-40B4-BE49-F238E27FC236}">
                      <a16:creationId xmlns:a16="http://schemas.microsoft.com/office/drawing/2014/main" id="{D4DD118D-ED49-5C46-8EF6-B719AB0BDBBD}"/>
                    </a:ext>
                  </a:extLst>
                </p:cNvPr>
                <p:cNvSpPr/>
                <p:nvPr/>
              </p:nvSpPr>
              <p:spPr>
                <a:xfrm>
                  <a:off x="11533" y="14448"/>
                  <a:ext cx="372" cy="400"/>
                </a:xfrm>
                <a:prstGeom prst="rect">
                  <a:avLst/>
                </a:prstGeom>
                <a:solidFill>
                  <a:srgbClr val="2BBCE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3" name="Rettangolo 62">
                  <a:extLst>
                    <a:ext uri="{FF2B5EF4-FFF2-40B4-BE49-F238E27FC236}">
                      <a16:creationId xmlns:a16="http://schemas.microsoft.com/office/drawing/2014/main" id="{4001F716-FE13-4599-FB9A-2488EA10684F}"/>
                    </a:ext>
                  </a:extLst>
                </p:cNvPr>
                <p:cNvSpPr/>
                <p:nvPr/>
              </p:nvSpPr>
              <p:spPr>
                <a:xfrm>
                  <a:off x="11533" y="14848"/>
                  <a:ext cx="372" cy="400"/>
                </a:xfrm>
                <a:prstGeom prst="rect">
                  <a:avLst/>
                </a:prstGeom>
                <a:solidFill>
                  <a:srgbClr val="DB176A"/>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4" name="Rettangolo 63">
                  <a:extLst>
                    <a:ext uri="{FF2B5EF4-FFF2-40B4-BE49-F238E27FC236}">
                      <a16:creationId xmlns:a16="http://schemas.microsoft.com/office/drawing/2014/main" id="{4ADDE226-1855-B1E0-E8FA-EB3BD682022B}"/>
                    </a:ext>
                  </a:extLst>
                </p:cNvPr>
                <p:cNvSpPr/>
                <p:nvPr/>
              </p:nvSpPr>
              <p:spPr>
                <a:xfrm>
                  <a:off x="11533" y="14048"/>
                  <a:ext cx="372" cy="400"/>
                </a:xfrm>
                <a:prstGeom prst="rect">
                  <a:avLst/>
                </a:prstGeom>
                <a:solidFill>
                  <a:srgbClr val="4B9F45"/>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5" name="Rettangolo 64">
                  <a:extLst>
                    <a:ext uri="{FF2B5EF4-FFF2-40B4-BE49-F238E27FC236}">
                      <a16:creationId xmlns:a16="http://schemas.microsoft.com/office/drawing/2014/main" id="{5789DB0F-2FAD-4089-EB30-D1007C6A2E1D}"/>
                    </a:ext>
                  </a:extLst>
                </p:cNvPr>
                <p:cNvSpPr/>
                <p:nvPr/>
              </p:nvSpPr>
              <p:spPr>
                <a:xfrm>
                  <a:off x="11533" y="15648"/>
                  <a:ext cx="372" cy="400"/>
                </a:xfrm>
                <a:prstGeom prst="rect">
                  <a:avLst/>
                </a:prstGeom>
                <a:solidFill>
                  <a:srgbClr val="E5B53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6" name="Rettangolo 65">
                  <a:extLst>
                    <a:ext uri="{FF2B5EF4-FFF2-40B4-BE49-F238E27FC236}">
                      <a16:creationId xmlns:a16="http://schemas.microsoft.com/office/drawing/2014/main" id="{C3382903-1BF4-AE90-CE1B-2DB5165E8437}"/>
                    </a:ext>
                  </a:extLst>
                </p:cNvPr>
                <p:cNvSpPr/>
                <p:nvPr/>
              </p:nvSpPr>
              <p:spPr>
                <a:xfrm>
                  <a:off x="11533" y="15248"/>
                  <a:ext cx="372" cy="400"/>
                </a:xfrm>
                <a:prstGeom prst="rect">
                  <a:avLst/>
                </a:prstGeom>
                <a:solidFill>
                  <a:srgbClr val="C3202F"/>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7" name="Rettangolo 66">
                  <a:extLst>
                    <a:ext uri="{FF2B5EF4-FFF2-40B4-BE49-F238E27FC236}">
                      <a16:creationId xmlns:a16="http://schemas.microsoft.com/office/drawing/2014/main" id="{F7ADDE74-1B26-F568-ACA0-4AAD5C5179BA}"/>
                    </a:ext>
                  </a:extLst>
                </p:cNvPr>
                <p:cNvSpPr/>
                <p:nvPr/>
              </p:nvSpPr>
              <p:spPr>
                <a:xfrm>
                  <a:off x="11533" y="16448"/>
                  <a:ext cx="372" cy="389"/>
                </a:xfrm>
                <a:prstGeom prst="rect">
                  <a:avLst/>
                </a:prstGeom>
                <a:solidFill>
                  <a:srgbClr val="2194D2"/>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8" name="Rettangolo 67">
                  <a:extLst>
                    <a:ext uri="{FF2B5EF4-FFF2-40B4-BE49-F238E27FC236}">
                      <a16:creationId xmlns:a16="http://schemas.microsoft.com/office/drawing/2014/main" id="{BC95153D-1F57-4C09-5461-BD9A07C41629}"/>
                    </a:ext>
                  </a:extLst>
                </p:cNvPr>
                <p:cNvSpPr/>
                <p:nvPr/>
              </p:nvSpPr>
              <p:spPr>
                <a:xfrm>
                  <a:off x="11533" y="16048"/>
                  <a:ext cx="372" cy="400"/>
                </a:xfrm>
                <a:prstGeom prst="rect">
                  <a:avLst/>
                </a:prstGeom>
                <a:solidFill>
                  <a:srgbClr val="086B9D"/>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69" name="Rettangolo 68">
                  <a:extLst>
                    <a:ext uri="{FF2B5EF4-FFF2-40B4-BE49-F238E27FC236}">
                      <a16:creationId xmlns:a16="http://schemas.microsoft.com/office/drawing/2014/main" id="{8C965191-7671-1C5F-F6A6-ACDA36C71804}"/>
                    </a:ext>
                  </a:extLst>
                </p:cNvPr>
                <p:cNvSpPr/>
                <p:nvPr/>
              </p:nvSpPr>
              <p:spPr>
                <a:xfrm>
                  <a:off x="11533" y="10048"/>
                  <a:ext cx="372" cy="400"/>
                </a:xfrm>
                <a:prstGeom prst="rect">
                  <a:avLst/>
                </a:prstGeom>
                <a:solidFill>
                  <a:srgbClr val="F99D27"/>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0" name="Rettangolo 69">
                  <a:extLst>
                    <a:ext uri="{FF2B5EF4-FFF2-40B4-BE49-F238E27FC236}">
                      <a16:creationId xmlns:a16="http://schemas.microsoft.com/office/drawing/2014/main" id="{DBC6FB58-093B-E937-B0D6-211F7EBAB2B6}"/>
                    </a:ext>
                  </a:extLst>
                </p:cNvPr>
                <p:cNvSpPr/>
                <p:nvPr/>
              </p:nvSpPr>
              <p:spPr>
                <a:xfrm>
                  <a:off x="11533" y="10448"/>
                  <a:ext cx="372" cy="400"/>
                </a:xfrm>
                <a:prstGeom prst="rect">
                  <a:avLst/>
                </a:prstGeom>
                <a:solidFill>
                  <a:srgbClr val="428146"/>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1" name="Rettangolo 70">
                  <a:extLst>
                    <a:ext uri="{FF2B5EF4-FFF2-40B4-BE49-F238E27FC236}">
                      <a16:creationId xmlns:a16="http://schemas.microsoft.com/office/drawing/2014/main" id="{F7BBA350-F6E3-1813-C23B-F10E4FD78FD4}"/>
                    </a:ext>
                  </a:extLst>
                </p:cNvPr>
                <p:cNvSpPr/>
                <p:nvPr/>
              </p:nvSpPr>
              <p:spPr>
                <a:xfrm>
                  <a:off x="11133" y="16455"/>
                  <a:ext cx="400" cy="383"/>
                </a:xfrm>
                <a:prstGeom prst="rect">
                  <a:avLst/>
                </a:prstGeom>
                <a:solidFill>
                  <a:srgbClr val="F99D27"/>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2" name="Rettangolo 71">
                  <a:extLst>
                    <a:ext uri="{FF2B5EF4-FFF2-40B4-BE49-F238E27FC236}">
                      <a16:creationId xmlns:a16="http://schemas.microsoft.com/office/drawing/2014/main" id="{B30696E1-9A23-983E-A368-D2679BF7C9FE}"/>
                    </a:ext>
                  </a:extLst>
                </p:cNvPr>
                <p:cNvSpPr/>
                <p:nvPr/>
              </p:nvSpPr>
              <p:spPr>
                <a:xfrm>
                  <a:off x="8733" y="16455"/>
                  <a:ext cx="400" cy="383"/>
                </a:xfrm>
                <a:prstGeom prst="rect">
                  <a:avLst/>
                </a:prstGeom>
                <a:solidFill>
                  <a:srgbClr val="F16A2C"/>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3" name="Rettangolo 72">
                  <a:extLst>
                    <a:ext uri="{FF2B5EF4-FFF2-40B4-BE49-F238E27FC236}">
                      <a16:creationId xmlns:a16="http://schemas.microsoft.com/office/drawing/2014/main" id="{8821C7B2-3DFA-C89F-9B2E-23B6BCD6A3EB}"/>
                    </a:ext>
                  </a:extLst>
                </p:cNvPr>
                <p:cNvSpPr/>
                <p:nvPr/>
              </p:nvSpPr>
              <p:spPr>
                <a:xfrm>
                  <a:off x="9133" y="16455"/>
                  <a:ext cx="400" cy="383"/>
                </a:xfrm>
                <a:prstGeom prst="rect">
                  <a:avLst/>
                </a:prstGeom>
                <a:solidFill>
                  <a:srgbClr val="D7192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4" name="Rettangolo 73">
                  <a:extLst>
                    <a:ext uri="{FF2B5EF4-FFF2-40B4-BE49-F238E27FC236}">
                      <a16:creationId xmlns:a16="http://schemas.microsoft.com/office/drawing/2014/main" id="{C401B833-D51D-428C-C14C-3E4A1CE8CDDA}"/>
                    </a:ext>
                  </a:extLst>
                </p:cNvPr>
                <p:cNvSpPr/>
                <p:nvPr/>
              </p:nvSpPr>
              <p:spPr>
                <a:xfrm>
                  <a:off x="9533" y="16455"/>
                  <a:ext cx="400" cy="383"/>
                </a:xfrm>
                <a:prstGeom prst="rect">
                  <a:avLst/>
                </a:prstGeom>
                <a:solidFill>
                  <a:srgbClr val="14496B"/>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5" name="Rettangolo 74">
                  <a:extLst>
                    <a:ext uri="{FF2B5EF4-FFF2-40B4-BE49-F238E27FC236}">
                      <a16:creationId xmlns:a16="http://schemas.microsoft.com/office/drawing/2014/main" id="{42CD5769-56F1-E510-395D-FE2E01CDDA0B}"/>
                    </a:ext>
                  </a:extLst>
                </p:cNvPr>
                <p:cNvSpPr/>
                <p:nvPr/>
              </p:nvSpPr>
              <p:spPr>
                <a:xfrm>
                  <a:off x="9933" y="16455"/>
                  <a:ext cx="400" cy="383"/>
                </a:xfrm>
                <a:prstGeom prst="rect">
                  <a:avLst/>
                </a:prstGeom>
                <a:solidFill>
                  <a:srgbClr val="F6C11C"/>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6" name="Rettangolo 75">
                  <a:extLst>
                    <a:ext uri="{FF2B5EF4-FFF2-40B4-BE49-F238E27FC236}">
                      <a16:creationId xmlns:a16="http://schemas.microsoft.com/office/drawing/2014/main" id="{84B3C624-3E1C-29DF-A552-353D061CA525}"/>
                    </a:ext>
                  </a:extLst>
                </p:cNvPr>
                <p:cNvSpPr/>
                <p:nvPr/>
              </p:nvSpPr>
              <p:spPr>
                <a:xfrm>
                  <a:off x="10333" y="16455"/>
                  <a:ext cx="400" cy="383"/>
                </a:xfrm>
                <a:prstGeom prst="rect">
                  <a:avLst/>
                </a:prstGeom>
                <a:solidFill>
                  <a:srgbClr val="F36C2E"/>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7" name="Rettangolo 76">
                  <a:extLst>
                    <a:ext uri="{FF2B5EF4-FFF2-40B4-BE49-F238E27FC236}">
                      <a16:creationId xmlns:a16="http://schemas.microsoft.com/office/drawing/2014/main" id="{12DD9F75-4790-8155-DD98-C082B0CCFA40}"/>
                    </a:ext>
                  </a:extLst>
                </p:cNvPr>
                <p:cNvSpPr/>
                <p:nvPr/>
              </p:nvSpPr>
              <p:spPr>
                <a:xfrm>
                  <a:off x="7533" y="16455"/>
                  <a:ext cx="400" cy="383"/>
                </a:xfrm>
                <a:prstGeom prst="rect">
                  <a:avLst/>
                </a:prstGeom>
                <a:solidFill>
                  <a:srgbClr val="F89E2B"/>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8" name="Rettangolo 77">
                  <a:extLst>
                    <a:ext uri="{FF2B5EF4-FFF2-40B4-BE49-F238E27FC236}">
                      <a16:creationId xmlns:a16="http://schemas.microsoft.com/office/drawing/2014/main" id="{B8432799-24E8-901B-8943-C13652643CB7}"/>
                    </a:ext>
                  </a:extLst>
                </p:cNvPr>
                <p:cNvSpPr/>
                <p:nvPr/>
              </p:nvSpPr>
              <p:spPr>
                <a:xfrm>
                  <a:off x="7933" y="16455"/>
                  <a:ext cx="400" cy="383"/>
                </a:xfrm>
                <a:prstGeom prst="rect">
                  <a:avLst/>
                </a:prstGeom>
                <a:solidFill>
                  <a:srgbClr val="CC0033"/>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79" name="Rettangolo 78">
                  <a:extLst>
                    <a:ext uri="{FF2B5EF4-FFF2-40B4-BE49-F238E27FC236}">
                      <a16:creationId xmlns:a16="http://schemas.microsoft.com/office/drawing/2014/main" id="{3266DFFB-5FA4-C448-1C7B-DA3A9B0F2260}"/>
                    </a:ext>
                  </a:extLst>
                </p:cNvPr>
                <p:cNvSpPr/>
                <p:nvPr/>
              </p:nvSpPr>
              <p:spPr>
                <a:xfrm>
                  <a:off x="8333" y="16455"/>
                  <a:ext cx="400" cy="383"/>
                </a:xfrm>
                <a:prstGeom prst="rect">
                  <a:avLst/>
                </a:prstGeom>
                <a:solidFill>
                  <a:srgbClr val="A11C45"/>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80" name="Rettangolo 79">
                  <a:extLst>
                    <a:ext uri="{FF2B5EF4-FFF2-40B4-BE49-F238E27FC236}">
                      <a16:creationId xmlns:a16="http://schemas.microsoft.com/office/drawing/2014/main" id="{49FEE9AF-ACDD-C168-5C46-1D077264A810}"/>
                    </a:ext>
                  </a:extLst>
                </p:cNvPr>
                <p:cNvSpPr/>
                <p:nvPr/>
              </p:nvSpPr>
              <p:spPr>
                <a:xfrm>
                  <a:off x="6733" y="16455"/>
                  <a:ext cx="400" cy="383"/>
                </a:xfrm>
                <a:prstGeom prst="rect">
                  <a:avLst/>
                </a:prstGeom>
                <a:solidFill>
                  <a:srgbClr val="2BBCE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81" name="Rettangolo 80">
                  <a:extLst>
                    <a:ext uri="{FF2B5EF4-FFF2-40B4-BE49-F238E27FC236}">
                      <a16:creationId xmlns:a16="http://schemas.microsoft.com/office/drawing/2014/main" id="{14C8C51B-869F-28B7-5698-3A0CCBD7D073}"/>
                    </a:ext>
                  </a:extLst>
                </p:cNvPr>
                <p:cNvSpPr/>
                <p:nvPr/>
              </p:nvSpPr>
              <p:spPr>
                <a:xfrm>
                  <a:off x="6333" y="16455"/>
                  <a:ext cx="400" cy="383"/>
                </a:xfrm>
                <a:prstGeom prst="rect">
                  <a:avLst/>
                </a:prstGeom>
                <a:solidFill>
                  <a:srgbClr val="DB176A"/>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82" name="Rettangolo 81">
                  <a:extLst>
                    <a:ext uri="{FF2B5EF4-FFF2-40B4-BE49-F238E27FC236}">
                      <a16:creationId xmlns:a16="http://schemas.microsoft.com/office/drawing/2014/main" id="{0558FA61-10B7-B7A2-8F14-3129D916FA75}"/>
                    </a:ext>
                  </a:extLst>
                </p:cNvPr>
                <p:cNvSpPr/>
                <p:nvPr/>
              </p:nvSpPr>
              <p:spPr>
                <a:xfrm>
                  <a:off x="7133" y="16455"/>
                  <a:ext cx="400" cy="383"/>
                </a:xfrm>
                <a:prstGeom prst="rect">
                  <a:avLst/>
                </a:prstGeom>
                <a:solidFill>
                  <a:srgbClr val="4B9F45"/>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83" name="Rettangolo 82">
                  <a:extLst>
                    <a:ext uri="{FF2B5EF4-FFF2-40B4-BE49-F238E27FC236}">
                      <a16:creationId xmlns:a16="http://schemas.microsoft.com/office/drawing/2014/main" id="{27B514FF-47BD-2AB5-184D-FECE496EB84A}"/>
                    </a:ext>
                  </a:extLst>
                </p:cNvPr>
                <p:cNvSpPr/>
                <p:nvPr/>
              </p:nvSpPr>
              <p:spPr>
                <a:xfrm>
                  <a:off x="5533" y="16455"/>
                  <a:ext cx="400" cy="383"/>
                </a:xfrm>
                <a:prstGeom prst="rect">
                  <a:avLst/>
                </a:prstGeom>
                <a:solidFill>
                  <a:srgbClr val="E5B530"/>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84" name="Rettangolo 83">
                  <a:extLst>
                    <a:ext uri="{FF2B5EF4-FFF2-40B4-BE49-F238E27FC236}">
                      <a16:creationId xmlns:a16="http://schemas.microsoft.com/office/drawing/2014/main" id="{56A7B629-D836-FD07-1653-AE41085D3566}"/>
                    </a:ext>
                  </a:extLst>
                </p:cNvPr>
                <p:cNvSpPr/>
                <p:nvPr/>
              </p:nvSpPr>
              <p:spPr>
                <a:xfrm>
                  <a:off x="5933" y="16455"/>
                  <a:ext cx="400" cy="383"/>
                </a:xfrm>
                <a:prstGeom prst="rect">
                  <a:avLst/>
                </a:prstGeom>
                <a:solidFill>
                  <a:srgbClr val="C3202F"/>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85" name="Rettangolo 84">
                  <a:extLst>
                    <a:ext uri="{FF2B5EF4-FFF2-40B4-BE49-F238E27FC236}">
                      <a16:creationId xmlns:a16="http://schemas.microsoft.com/office/drawing/2014/main" id="{724F4850-3A93-408E-179D-CFC7FC666641}"/>
                    </a:ext>
                  </a:extLst>
                </p:cNvPr>
                <p:cNvSpPr/>
                <p:nvPr/>
              </p:nvSpPr>
              <p:spPr>
                <a:xfrm>
                  <a:off x="4733" y="16455"/>
                  <a:ext cx="400" cy="383"/>
                </a:xfrm>
                <a:prstGeom prst="rect">
                  <a:avLst/>
                </a:prstGeom>
                <a:solidFill>
                  <a:srgbClr val="2194D2"/>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86" name="Rettangolo 85">
                  <a:extLst>
                    <a:ext uri="{FF2B5EF4-FFF2-40B4-BE49-F238E27FC236}">
                      <a16:creationId xmlns:a16="http://schemas.microsoft.com/office/drawing/2014/main" id="{AAF7F0C3-399B-C11B-709C-61664611E439}"/>
                    </a:ext>
                  </a:extLst>
                </p:cNvPr>
                <p:cNvSpPr/>
                <p:nvPr/>
              </p:nvSpPr>
              <p:spPr>
                <a:xfrm>
                  <a:off x="5133" y="16455"/>
                  <a:ext cx="400" cy="383"/>
                </a:xfrm>
                <a:prstGeom prst="rect">
                  <a:avLst/>
                </a:prstGeom>
                <a:solidFill>
                  <a:srgbClr val="086B9D"/>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87" name="Rettangolo 86">
                  <a:extLst>
                    <a:ext uri="{FF2B5EF4-FFF2-40B4-BE49-F238E27FC236}">
                      <a16:creationId xmlns:a16="http://schemas.microsoft.com/office/drawing/2014/main" id="{865240FD-3754-880A-C757-039A5FDB0F9A}"/>
                    </a:ext>
                  </a:extLst>
                </p:cNvPr>
                <p:cNvSpPr/>
                <p:nvPr/>
              </p:nvSpPr>
              <p:spPr>
                <a:xfrm>
                  <a:off x="10733" y="16455"/>
                  <a:ext cx="400" cy="383"/>
                </a:xfrm>
                <a:prstGeom prst="rect">
                  <a:avLst/>
                </a:prstGeom>
                <a:solidFill>
                  <a:srgbClr val="428146"/>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pic>
              <p:nvPicPr>
                <p:cNvPr id="88" name="Shape 135">
                  <a:extLst>
                    <a:ext uri="{FF2B5EF4-FFF2-40B4-BE49-F238E27FC236}">
                      <a16:creationId xmlns:a16="http://schemas.microsoft.com/office/drawing/2014/main" id="{D7E130A8-E9E9-F3B0-BC8E-4540DB5F06F3}"/>
                    </a:ext>
                  </a:extLst>
                </p:cNvPr>
                <p:cNvPicPr preferRelativeResize="0"/>
                <p:nvPr/>
              </p:nvPicPr>
              <p:blipFill rotWithShape="1">
                <a:blip r:embed="rId2">
                  <a:alphaModFix/>
                </a:blip>
                <a:srcRect/>
                <a:stretch/>
              </p:blipFill>
              <p:spPr>
                <a:xfrm>
                  <a:off x="10978" y="10780"/>
                  <a:ext cx="350" cy="428"/>
                </a:xfrm>
                <a:prstGeom prst="rect">
                  <a:avLst/>
                </a:prstGeom>
                <a:noFill/>
                <a:ln>
                  <a:noFill/>
                </a:ln>
              </p:spPr>
            </p:pic>
            <p:sp>
              <p:nvSpPr>
                <p:cNvPr id="89" name="Rettangolo 88">
                  <a:extLst>
                    <a:ext uri="{FF2B5EF4-FFF2-40B4-BE49-F238E27FC236}">
                      <a16:creationId xmlns:a16="http://schemas.microsoft.com/office/drawing/2014/main" id="{62FCFD83-D2D4-B814-61C5-0556B79403DB}"/>
                    </a:ext>
                  </a:extLst>
                </p:cNvPr>
                <p:cNvSpPr/>
                <p:nvPr/>
              </p:nvSpPr>
              <p:spPr>
                <a:xfrm>
                  <a:off x="11333" y="10780"/>
                  <a:ext cx="12" cy="428"/>
                </a:xfrm>
                <a:prstGeom prst="rect">
                  <a:avLst/>
                </a:prstGeom>
                <a:solidFill>
                  <a:srgbClr val="E6B722"/>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pic>
              <p:nvPicPr>
                <p:cNvPr id="90" name="Shape 137">
                  <a:extLst>
                    <a:ext uri="{FF2B5EF4-FFF2-40B4-BE49-F238E27FC236}">
                      <a16:creationId xmlns:a16="http://schemas.microsoft.com/office/drawing/2014/main" id="{E4186A5D-575F-D6A3-0D24-BCD4E883204A}"/>
                    </a:ext>
                  </a:extLst>
                </p:cNvPr>
                <p:cNvPicPr preferRelativeResize="0"/>
                <p:nvPr/>
              </p:nvPicPr>
              <p:blipFill rotWithShape="1">
                <a:blip r:embed="rId3">
                  <a:alphaModFix/>
                </a:blip>
                <a:srcRect/>
                <a:stretch/>
              </p:blipFill>
              <p:spPr>
                <a:xfrm>
                  <a:off x="11165" y="10063"/>
                  <a:ext cx="170" cy="664"/>
                </a:xfrm>
                <a:prstGeom prst="rect">
                  <a:avLst/>
                </a:prstGeom>
                <a:noFill/>
                <a:ln>
                  <a:noFill/>
                </a:ln>
              </p:spPr>
            </p:pic>
          </p:grpSp>
          <p:sp>
            <p:nvSpPr>
              <p:cNvPr id="53" name="Rettangolo 52">
                <a:extLst>
                  <a:ext uri="{FF2B5EF4-FFF2-40B4-BE49-F238E27FC236}">
                    <a16:creationId xmlns:a16="http://schemas.microsoft.com/office/drawing/2014/main" id="{35FB5590-1650-F8C1-AEB6-0A3D0DEA9DBF}"/>
                  </a:ext>
                </a:extLst>
              </p:cNvPr>
              <p:cNvSpPr/>
              <p:nvPr/>
            </p:nvSpPr>
            <p:spPr>
              <a:xfrm>
                <a:off x="3840480" y="0"/>
                <a:ext cx="409575" cy="842645"/>
              </a:xfrm>
              <a:prstGeom prst="rect">
                <a:avLst/>
              </a:prstGeom>
              <a:solidFill>
                <a:schemeClr val="lt1"/>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grpSp>
      </p:grpSp>
      <p:pic>
        <p:nvPicPr>
          <p:cNvPr id="91" name="image41.png">
            <a:extLst>
              <a:ext uri="{FF2B5EF4-FFF2-40B4-BE49-F238E27FC236}">
                <a16:creationId xmlns:a16="http://schemas.microsoft.com/office/drawing/2014/main" id="{618A46EF-940F-C9C0-71AD-DDF0A924D3AF}"/>
              </a:ext>
            </a:extLst>
          </p:cNvPr>
          <p:cNvPicPr/>
          <p:nvPr/>
        </p:nvPicPr>
        <p:blipFill>
          <a:blip r:embed="rId4"/>
          <a:srcRect/>
          <a:stretch>
            <a:fillRect/>
          </a:stretch>
        </p:blipFill>
        <p:spPr>
          <a:xfrm>
            <a:off x="9229938" y="2462908"/>
            <a:ext cx="1838325" cy="3505835"/>
          </a:xfrm>
          <a:prstGeom prst="rect">
            <a:avLst/>
          </a:prstGeom>
          <a:ln/>
        </p:spPr>
      </p:pic>
      <p:grpSp>
        <p:nvGrpSpPr>
          <p:cNvPr id="93" name="Gruppo 92">
            <a:extLst>
              <a:ext uri="{FF2B5EF4-FFF2-40B4-BE49-F238E27FC236}">
                <a16:creationId xmlns:a16="http://schemas.microsoft.com/office/drawing/2014/main" id="{A4BC99B9-CF01-36A4-8ECB-80DA0D43376B}"/>
              </a:ext>
            </a:extLst>
          </p:cNvPr>
          <p:cNvGrpSpPr/>
          <p:nvPr/>
        </p:nvGrpSpPr>
        <p:grpSpPr>
          <a:xfrm>
            <a:off x="438815" y="5936524"/>
            <a:ext cx="3230850" cy="606394"/>
            <a:chOff x="3730340" y="3476666"/>
            <a:chExt cx="3231320" cy="606669"/>
          </a:xfrm>
        </p:grpSpPr>
        <p:grpSp>
          <p:nvGrpSpPr>
            <p:cNvPr id="94" name="Gruppo 93">
              <a:extLst>
                <a:ext uri="{FF2B5EF4-FFF2-40B4-BE49-F238E27FC236}">
                  <a16:creationId xmlns:a16="http://schemas.microsoft.com/office/drawing/2014/main" id="{330F9767-405D-BD25-B1AF-5883945D459B}"/>
                </a:ext>
              </a:extLst>
            </p:cNvPr>
            <p:cNvGrpSpPr/>
            <p:nvPr/>
          </p:nvGrpSpPr>
          <p:grpSpPr>
            <a:xfrm>
              <a:off x="3730340" y="3476666"/>
              <a:ext cx="3231320" cy="606669"/>
              <a:chOff x="0" y="0"/>
              <a:chExt cx="3231320" cy="606669"/>
            </a:xfrm>
          </p:grpSpPr>
          <p:sp>
            <p:nvSpPr>
              <p:cNvPr id="95" name="Rettangolo 94">
                <a:extLst>
                  <a:ext uri="{FF2B5EF4-FFF2-40B4-BE49-F238E27FC236}">
                    <a16:creationId xmlns:a16="http://schemas.microsoft.com/office/drawing/2014/main" id="{7144C86B-E84C-A78D-F9EE-FD0E052639A3}"/>
                  </a:ext>
                </a:extLst>
              </p:cNvPr>
              <p:cNvSpPr/>
              <p:nvPr/>
            </p:nvSpPr>
            <p:spPr>
              <a:xfrm>
                <a:off x="0" y="0"/>
                <a:ext cx="3231300" cy="606650"/>
              </a:xfrm>
              <a:prstGeom prst="rect">
                <a:avLst/>
              </a:prstGeom>
              <a:no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grpSp>
            <p:nvGrpSpPr>
              <p:cNvPr id="96" name="Gruppo 95">
                <a:extLst>
                  <a:ext uri="{FF2B5EF4-FFF2-40B4-BE49-F238E27FC236}">
                    <a16:creationId xmlns:a16="http://schemas.microsoft.com/office/drawing/2014/main" id="{39F1EA2E-BAAE-0B31-846A-215F120B63D2}"/>
                  </a:ext>
                </a:extLst>
              </p:cNvPr>
              <p:cNvGrpSpPr/>
              <p:nvPr/>
            </p:nvGrpSpPr>
            <p:grpSpPr>
              <a:xfrm>
                <a:off x="0" y="69703"/>
                <a:ext cx="596265" cy="473075"/>
                <a:chOff x="697" y="217"/>
                <a:chExt cx="939" cy="745"/>
              </a:xfrm>
            </p:grpSpPr>
            <p:sp>
              <p:nvSpPr>
                <p:cNvPr id="100" name="Rettangolo 99">
                  <a:extLst>
                    <a:ext uri="{FF2B5EF4-FFF2-40B4-BE49-F238E27FC236}">
                      <a16:creationId xmlns:a16="http://schemas.microsoft.com/office/drawing/2014/main" id="{53A8572F-BF7A-80A2-17E8-BB2317EF0FB1}"/>
                    </a:ext>
                  </a:extLst>
                </p:cNvPr>
                <p:cNvSpPr/>
                <p:nvPr/>
              </p:nvSpPr>
              <p:spPr>
                <a:xfrm>
                  <a:off x="697" y="217"/>
                  <a:ext cx="939" cy="630"/>
                </a:xfrm>
                <a:prstGeom prst="rect">
                  <a:avLst/>
                </a:prstGeom>
                <a:solidFill>
                  <a:srgbClr val="144E8C"/>
                </a:solidFill>
                <a:ln>
                  <a:noFill/>
                </a:ln>
              </p:spPr>
              <p:txBody>
                <a:bodyPr spcFirstLastPara="1" wrap="square" lIns="91425" tIns="91425" rIns="91425" bIns="91425" anchor="ctr" anchorCtr="0">
                  <a:noAutofit/>
                </a:bodyPr>
                <a:lstStyle/>
                <a:p>
                  <a:r>
                    <a:rPr lang="it-IT" sz="1100">
                      <a:effectLst/>
                      <a:latin typeface="Trebuchet MS" panose="020B0603020202020204" pitchFamily="34" charset="0"/>
                      <a:ea typeface="Trebuchet MS" panose="020B0603020202020204" pitchFamily="34" charset="0"/>
                      <a:cs typeface="Trebuchet MS" panose="020B0603020202020204" pitchFamily="34" charset="0"/>
                    </a:rPr>
                    <a:t> </a:t>
                  </a:r>
                </a:p>
              </p:txBody>
            </p:sp>
            <p:sp>
              <p:nvSpPr>
                <p:cNvPr id="101" name="Figura a mano libera: forma 100">
                  <a:extLst>
                    <a:ext uri="{FF2B5EF4-FFF2-40B4-BE49-F238E27FC236}">
                      <a16:creationId xmlns:a16="http://schemas.microsoft.com/office/drawing/2014/main" id="{3DA7D9D4-EA46-8691-062D-0424566CB9AD}"/>
                    </a:ext>
                  </a:extLst>
                </p:cNvPr>
                <p:cNvSpPr/>
                <p:nvPr/>
              </p:nvSpPr>
              <p:spPr>
                <a:xfrm>
                  <a:off x="931" y="296"/>
                  <a:ext cx="470" cy="467"/>
                </a:xfrm>
                <a:custGeom>
                  <a:avLst/>
                  <a:gdLst/>
                  <a:ahLst/>
                  <a:cxnLst/>
                  <a:rect l="l" t="t" r="r" b="b"/>
                  <a:pathLst>
                    <a:path w="470" h="467" extrusionOk="0">
                      <a:moveTo>
                        <a:pt x="437" y="202"/>
                      </a:moveTo>
                      <a:lnTo>
                        <a:pt x="429" y="226"/>
                      </a:lnTo>
                      <a:lnTo>
                        <a:pt x="405" y="226"/>
                      </a:lnTo>
                      <a:lnTo>
                        <a:pt x="425" y="240"/>
                      </a:lnTo>
                      <a:lnTo>
                        <a:pt x="417" y="263"/>
                      </a:lnTo>
                      <a:lnTo>
                        <a:pt x="437" y="249"/>
                      </a:lnTo>
                      <a:lnTo>
                        <a:pt x="452" y="249"/>
                      </a:lnTo>
                      <a:lnTo>
                        <a:pt x="449" y="240"/>
                      </a:lnTo>
                      <a:lnTo>
                        <a:pt x="469" y="226"/>
                      </a:lnTo>
                      <a:lnTo>
                        <a:pt x="429" y="226"/>
                      </a:lnTo>
                      <a:lnTo>
                        <a:pt x="444" y="226"/>
                      </a:lnTo>
                      <a:lnTo>
                        <a:pt x="437" y="202"/>
                      </a:lnTo>
                      <a:close/>
                      <a:moveTo>
                        <a:pt x="452" y="249"/>
                      </a:moveTo>
                      <a:lnTo>
                        <a:pt x="437" y="249"/>
                      </a:lnTo>
                      <a:lnTo>
                        <a:pt x="456" y="263"/>
                      </a:lnTo>
                      <a:lnTo>
                        <a:pt x="452" y="249"/>
                      </a:lnTo>
                      <a:close/>
                      <a:moveTo>
                        <a:pt x="410" y="304"/>
                      </a:moveTo>
                      <a:lnTo>
                        <a:pt x="402" y="327"/>
                      </a:lnTo>
                      <a:lnTo>
                        <a:pt x="378" y="327"/>
                      </a:lnTo>
                      <a:lnTo>
                        <a:pt x="398" y="342"/>
                      </a:lnTo>
                      <a:lnTo>
                        <a:pt x="390" y="365"/>
                      </a:lnTo>
                      <a:lnTo>
                        <a:pt x="410" y="351"/>
                      </a:lnTo>
                      <a:lnTo>
                        <a:pt x="425" y="351"/>
                      </a:lnTo>
                      <a:lnTo>
                        <a:pt x="422" y="342"/>
                      </a:lnTo>
                      <a:lnTo>
                        <a:pt x="442" y="327"/>
                      </a:lnTo>
                      <a:lnTo>
                        <a:pt x="402" y="327"/>
                      </a:lnTo>
                      <a:lnTo>
                        <a:pt x="417" y="327"/>
                      </a:lnTo>
                      <a:lnTo>
                        <a:pt x="410" y="304"/>
                      </a:lnTo>
                      <a:close/>
                      <a:moveTo>
                        <a:pt x="425" y="351"/>
                      </a:moveTo>
                      <a:lnTo>
                        <a:pt x="410" y="351"/>
                      </a:lnTo>
                      <a:lnTo>
                        <a:pt x="429" y="365"/>
                      </a:lnTo>
                      <a:lnTo>
                        <a:pt x="425" y="351"/>
                      </a:lnTo>
                      <a:close/>
                      <a:moveTo>
                        <a:pt x="336" y="27"/>
                      </a:moveTo>
                      <a:lnTo>
                        <a:pt x="328" y="50"/>
                      </a:lnTo>
                      <a:lnTo>
                        <a:pt x="304" y="50"/>
                      </a:lnTo>
                      <a:lnTo>
                        <a:pt x="324" y="65"/>
                      </a:lnTo>
                      <a:lnTo>
                        <a:pt x="316" y="88"/>
                      </a:lnTo>
                      <a:lnTo>
                        <a:pt x="336" y="73"/>
                      </a:lnTo>
                      <a:lnTo>
                        <a:pt x="351" y="73"/>
                      </a:lnTo>
                      <a:lnTo>
                        <a:pt x="348" y="65"/>
                      </a:lnTo>
                      <a:lnTo>
                        <a:pt x="368" y="50"/>
                      </a:lnTo>
                      <a:lnTo>
                        <a:pt x="328" y="50"/>
                      </a:lnTo>
                      <a:lnTo>
                        <a:pt x="343" y="50"/>
                      </a:lnTo>
                      <a:lnTo>
                        <a:pt x="336" y="27"/>
                      </a:lnTo>
                      <a:close/>
                      <a:moveTo>
                        <a:pt x="351" y="73"/>
                      </a:moveTo>
                      <a:lnTo>
                        <a:pt x="336" y="73"/>
                      </a:lnTo>
                      <a:lnTo>
                        <a:pt x="355" y="88"/>
                      </a:lnTo>
                      <a:lnTo>
                        <a:pt x="351" y="73"/>
                      </a:lnTo>
                      <a:close/>
                      <a:moveTo>
                        <a:pt x="336" y="378"/>
                      </a:moveTo>
                      <a:lnTo>
                        <a:pt x="328" y="402"/>
                      </a:lnTo>
                      <a:lnTo>
                        <a:pt x="304" y="402"/>
                      </a:lnTo>
                      <a:lnTo>
                        <a:pt x="323" y="416"/>
                      </a:lnTo>
                      <a:lnTo>
                        <a:pt x="316" y="439"/>
                      </a:lnTo>
                      <a:lnTo>
                        <a:pt x="336" y="425"/>
                      </a:lnTo>
                      <a:lnTo>
                        <a:pt x="351" y="425"/>
                      </a:lnTo>
                      <a:lnTo>
                        <a:pt x="348" y="416"/>
                      </a:lnTo>
                      <a:lnTo>
                        <a:pt x="368" y="402"/>
                      </a:lnTo>
                      <a:lnTo>
                        <a:pt x="328" y="402"/>
                      </a:lnTo>
                      <a:lnTo>
                        <a:pt x="343" y="402"/>
                      </a:lnTo>
                      <a:lnTo>
                        <a:pt x="336" y="378"/>
                      </a:lnTo>
                      <a:close/>
                      <a:moveTo>
                        <a:pt x="351" y="425"/>
                      </a:moveTo>
                      <a:lnTo>
                        <a:pt x="336" y="425"/>
                      </a:lnTo>
                      <a:lnTo>
                        <a:pt x="355" y="439"/>
                      </a:lnTo>
                      <a:lnTo>
                        <a:pt x="351" y="425"/>
                      </a:lnTo>
                      <a:close/>
                      <a:moveTo>
                        <a:pt x="234" y="405"/>
                      </a:moveTo>
                      <a:lnTo>
                        <a:pt x="227" y="429"/>
                      </a:lnTo>
                      <a:lnTo>
                        <a:pt x="202" y="429"/>
                      </a:lnTo>
                      <a:lnTo>
                        <a:pt x="222" y="443"/>
                      </a:lnTo>
                      <a:lnTo>
                        <a:pt x="215" y="466"/>
                      </a:lnTo>
                      <a:lnTo>
                        <a:pt x="234" y="452"/>
                      </a:lnTo>
                      <a:lnTo>
                        <a:pt x="249" y="452"/>
                      </a:lnTo>
                      <a:lnTo>
                        <a:pt x="246" y="443"/>
                      </a:lnTo>
                      <a:lnTo>
                        <a:pt x="266" y="429"/>
                      </a:lnTo>
                      <a:lnTo>
                        <a:pt x="227" y="429"/>
                      </a:lnTo>
                      <a:lnTo>
                        <a:pt x="242" y="429"/>
                      </a:lnTo>
                      <a:lnTo>
                        <a:pt x="234" y="405"/>
                      </a:lnTo>
                      <a:close/>
                      <a:moveTo>
                        <a:pt x="249" y="452"/>
                      </a:moveTo>
                      <a:lnTo>
                        <a:pt x="234" y="452"/>
                      </a:lnTo>
                      <a:lnTo>
                        <a:pt x="254" y="466"/>
                      </a:lnTo>
                      <a:lnTo>
                        <a:pt x="249" y="452"/>
                      </a:lnTo>
                      <a:close/>
                      <a:moveTo>
                        <a:pt x="234" y="0"/>
                      </a:moveTo>
                      <a:lnTo>
                        <a:pt x="227" y="23"/>
                      </a:lnTo>
                      <a:lnTo>
                        <a:pt x="202" y="23"/>
                      </a:lnTo>
                      <a:lnTo>
                        <a:pt x="222" y="37"/>
                      </a:lnTo>
                      <a:lnTo>
                        <a:pt x="215" y="61"/>
                      </a:lnTo>
                      <a:lnTo>
                        <a:pt x="234" y="46"/>
                      </a:lnTo>
                      <a:lnTo>
                        <a:pt x="249" y="46"/>
                      </a:lnTo>
                      <a:lnTo>
                        <a:pt x="246" y="37"/>
                      </a:lnTo>
                      <a:lnTo>
                        <a:pt x="266" y="23"/>
                      </a:lnTo>
                      <a:lnTo>
                        <a:pt x="227" y="23"/>
                      </a:lnTo>
                      <a:lnTo>
                        <a:pt x="242" y="23"/>
                      </a:lnTo>
                      <a:lnTo>
                        <a:pt x="234" y="0"/>
                      </a:lnTo>
                      <a:close/>
                      <a:moveTo>
                        <a:pt x="249" y="46"/>
                      </a:moveTo>
                      <a:lnTo>
                        <a:pt x="234" y="46"/>
                      </a:lnTo>
                      <a:lnTo>
                        <a:pt x="254" y="61"/>
                      </a:lnTo>
                      <a:lnTo>
                        <a:pt x="249" y="46"/>
                      </a:lnTo>
                      <a:close/>
                      <a:moveTo>
                        <a:pt x="133" y="378"/>
                      </a:moveTo>
                      <a:lnTo>
                        <a:pt x="126" y="402"/>
                      </a:lnTo>
                      <a:lnTo>
                        <a:pt x="101" y="402"/>
                      </a:lnTo>
                      <a:lnTo>
                        <a:pt x="121" y="416"/>
                      </a:lnTo>
                      <a:lnTo>
                        <a:pt x="113" y="439"/>
                      </a:lnTo>
                      <a:lnTo>
                        <a:pt x="133" y="425"/>
                      </a:lnTo>
                      <a:lnTo>
                        <a:pt x="148" y="425"/>
                      </a:lnTo>
                      <a:lnTo>
                        <a:pt x="145" y="416"/>
                      </a:lnTo>
                      <a:lnTo>
                        <a:pt x="165" y="402"/>
                      </a:lnTo>
                      <a:lnTo>
                        <a:pt x="126" y="402"/>
                      </a:lnTo>
                      <a:lnTo>
                        <a:pt x="141" y="402"/>
                      </a:lnTo>
                      <a:lnTo>
                        <a:pt x="133" y="378"/>
                      </a:lnTo>
                      <a:close/>
                      <a:moveTo>
                        <a:pt x="148" y="425"/>
                      </a:moveTo>
                      <a:lnTo>
                        <a:pt x="133" y="425"/>
                      </a:lnTo>
                      <a:lnTo>
                        <a:pt x="153" y="439"/>
                      </a:lnTo>
                      <a:lnTo>
                        <a:pt x="148" y="425"/>
                      </a:lnTo>
                      <a:close/>
                      <a:moveTo>
                        <a:pt x="133" y="27"/>
                      </a:moveTo>
                      <a:lnTo>
                        <a:pt x="125" y="50"/>
                      </a:lnTo>
                      <a:lnTo>
                        <a:pt x="101" y="50"/>
                      </a:lnTo>
                      <a:lnTo>
                        <a:pt x="121" y="65"/>
                      </a:lnTo>
                      <a:lnTo>
                        <a:pt x="113" y="88"/>
                      </a:lnTo>
                      <a:lnTo>
                        <a:pt x="133" y="73"/>
                      </a:lnTo>
                      <a:lnTo>
                        <a:pt x="148" y="73"/>
                      </a:lnTo>
                      <a:lnTo>
                        <a:pt x="145" y="65"/>
                      </a:lnTo>
                      <a:lnTo>
                        <a:pt x="165" y="50"/>
                      </a:lnTo>
                      <a:lnTo>
                        <a:pt x="125" y="50"/>
                      </a:lnTo>
                      <a:lnTo>
                        <a:pt x="140" y="50"/>
                      </a:lnTo>
                      <a:lnTo>
                        <a:pt x="133" y="27"/>
                      </a:lnTo>
                      <a:close/>
                      <a:moveTo>
                        <a:pt x="148" y="73"/>
                      </a:moveTo>
                      <a:lnTo>
                        <a:pt x="133" y="73"/>
                      </a:lnTo>
                      <a:lnTo>
                        <a:pt x="152" y="88"/>
                      </a:lnTo>
                      <a:lnTo>
                        <a:pt x="148" y="73"/>
                      </a:lnTo>
                      <a:close/>
                      <a:moveTo>
                        <a:pt x="59" y="101"/>
                      </a:moveTo>
                      <a:lnTo>
                        <a:pt x="51" y="125"/>
                      </a:lnTo>
                      <a:lnTo>
                        <a:pt x="27" y="125"/>
                      </a:lnTo>
                      <a:lnTo>
                        <a:pt x="47" y="139"/>
                      </a:lnTo>
                      <a:lnTo>
                        <a:pt x="39" y="162"/>
                      </a:lnTo>
                      <a:lnTo>
                        <a:pt x="59" y="148"/>
                      </a:lnTo>
                      <a:lnTo>
                        <a:pt x="74" y="148"/>
                      </a:lnTo>
                      <a:lnTo>
                        <a:pt x="71" y="139"/>
                      </a:lnTo>
                      <a:lnTo>
                        <a:pt x="91" y="125"/>
                      </a:lnTo>
                      <a:lnTo>
                        <a:pt x="51" y="125"/>
                      </a:lnTo>
                      <a:lnTo>
                        <a:pt x="66" y="125"/>
                      </a:lnTo>
                      <a:lnTo>
                        <a:pt x="59" y="101"/>
                      </a:lnTo>
                      <a:close/>
                      <a:moveTo>
                        <a:pt x="74" y="148"/>
                      </a:moveTo>
                      <a:lnTo>
                        <a:pt x="59" y="148"/>
                      </a:lnTo>
                      <a:lnTo>
                        <a:pt x="78" y="162"/>
                      </a:lnTo>
                      <a:lnTo>
                        <a:pt x="74" y="148"/>
                      </a:lnTo>
                      <a:close/>
                      <a:moveTo>
                        <a:pt x="59" y="304"/>
                      </a:moveTo>
                      <a:lnTo>
                        <a:pt x="51" y="327"/>
                      </a:lnTo>
                      <a:lnTo>
                        <a:pt x="27" y="327"/>
                      </a:lnTo>
                      <a:lnTo>
                        <a:pt x="47" y="342"/>
                      </a:lnTo>
                      <a:lnTo>
                        <a:pt x="39" y="365"/>
                      </a:lnTo>
                      <a:lnTo>
                        <a:pt x="59" y="351"/>
                      </a:lnTo>
                      <a:lnTo>
                        <a:pt x="74" y="351"/>
                      </a:lnTo>
                      <a:lnTo>
                        <a:pt x="71" y="342"/>
                      </a:lnTo>
                      <a:lnTo>
                        <a:pt x="91" y="327"/>
                      </a:lnTo>
                      <a:lnTo>
                        <a:pt x="51" y="327"/>
                      </a:lnTo>
                      <a:lnTo>
                        <a:pt x="66" y="327"/>
                      </a:lnTo>
                      <a:lnTo>
                        <a:pt x="59" y="304"/>
                      </a:lnTo>
                      <a:close/>
                      <a:moveTo>
                        <a:pt x="74" y="351"/>
                      </a:moveTo>
                      <a:lnTo>
                        <a:pt x="59" y="351"/>
                      </a:lnTo>
                      <a:lnTo>
                        <a:pt x="78" y="365"/>
                      </a:lnTo>
                      <a:lnTo>
                        <a:pt x="74" y="351"/>
                      </a:lnTo>
                      <a:close/>
                      <a:moveTo>
                        <a:pt x="32" y="202"/>
                      </a:moveTo>
                      <a:lnTo>
                        <a:pt x="24" y="226"/>
                      </a:lnTo>
                      <a:lnTo>
                        <a:pt x="0" y="226"/>
                      </a:lnTo>
                      <a:lnTo>
                        <a:pt x="19" y="240"/>
                      </a:lnTo>
                      <a:lnTo>
                        <a:pt x="12" y="263"/>
                      </a:lnTo>
                      <a:lnTo>
                        <a:pt x="32" y="249"/>
                      </a:lnTo>
                      <a:lnTo>
                        <a:pt x="47" y="249"/>
                      </a:lnTo>
                      <a:lnTo>
                        <a:pt x="44" y="240"/>
                      </a:lnTo>
                      <a:lnTo>
                        <a:pt x="63" y="226"/>
                      </a:lnTo>
                      <a:lnTo>
                        <a:pt x="24" y="226"/>
                      </a:lnTo>
                      <a:lnTo>
                        <a:pt x="39" y="226"/>
                      </a:lnTo>
                      <a:lnTo>
                        <a:pt x="32" y="202"/>
                      </a:lnTo>
                      <a:close/>
                      <a:moveTo>
                        <a:pt x="47" y="249"/>
                      </a:moveTo>
                      <a:lnTo>
                        <a:pt x="32" y="249"/>
                      </a:lnTo>
                      <a:lnTo>
                        <a:pt x="51" y="263"/>
                      </a:lnTo>
                      <a:lnTo>
                        <a:pt x="47" y="249"/>
                      </a:lnTo>
                      <a:close/>
                      <a:moveTo>
                        <a:pt x="410" y="101"/>
                      </a:moveTo>
                      <a:lnTo>
                        <a:pt x="402" y="124"/>
                      </a:lnTo>
                      <a:lnTo>
                        <a:pt x="378" y="124"/>
                      </a:lnTo>
                      <a:lnTo>
                        <a:pt x="398" y="139"/>
                      </a:lnTo>
                      <a:lnTo>
                        <a:pt x="390" y="162"/>
                      </a:lnTo>
                      <a:lnTo>
                        <a:pt x="410" y="148"/>
                      </a:lnTo>
                      <a:lnTo>
                        <a:pt x="425" y="148"/>
                      </a:lnTo>
                      <a:lnTo>
                        <a:pt x="422" y="139"/>
                      </a:lnTo>
                      <a:lnTo>
                        <a:pt x="442" y="124"/>
                      </a:lnTo>
                      <a:lnTo>
                        <a:pt x="402" y="124"/>
                      </a:lnTo>
                      <a:lnTo>
                        <a:pt x="417" y="124"/>
                      </a:lnTo>
                      <a:lnTo>
                        <a:pt x="410" y="101"/>
                      </a:lnTo>
                      <a:close/>
                      <a:moveTo>
                        <a:pt x="425" y="148"/>
                      </a:moveTo>
                      <a:lnTo>
                        <a:pt x="410" y="148"/>
                      </a:lnTo>
                      <a:lnTo>
                        <a:pt x="429" y="162"/>
                      </a:lnTo>
                      <a:lnTo>
                        <a:pt x="425" y="148"/>
                      </a:lnTo>
                      <a:close/>
                    </a:path>
                  </a:pathLst>
                </a:custGeom>
                <a:solidFill>
                  <a:srgbClr val="FFF200"/>
                </a:solidFill>
                <a:ln>
                  <a:noFill/>
                </a:ln>
              </p:spPr>
              <p:txBody>
                <a:bodyPr spcFirstLastPara="1" wrap="square" lIns="91425" tIns="91425" rIns="91425" bIns="91425" anchor="ctr" anchorCtr="0">
                  <a:noAutofit/>
                </a:bodyPr>
                <a:lstStyle/>
                <a:p>
                  <a:endParaRPr lang="it-IT"/>
                </a:p>
              </p:txBody>
            </p:sp>
            <p:sp>
              <p:nvSpPr>
                <p:cNvPr id="102" name="Figura a mano libera: forma 101">
                  <a:extLst>
                    <a:ext uri="{FF2B5EF4-FFF2-40B4-BE49-F238E27FC236}">
                      <a16:creationId xmlns:a16="http://schemas.microsoft.com/office/drawing/2014/main" id="{93B8C739-F7F3-5334-BA66-ADCE0652D20A}"/>
                    </a:ext>
                  </a:extLst>
                </p:cNvPr>
                <p:cNvSpPr/>
                <p:nvPr/>
              </p:nvSpPr>
              <p:spPr>
                <a:xfrm>
                  <a:off x="713" y="886"/>
                  <a:ext cx="907" cy="76"/>
                </a:xfrm>
                <a:custGeom>
                  <a:avLst/>
                  <a:gdLst/>
                  <a:ahLst/>
                  <a:cxnLst/>
                  <a:rect l="l" t="t" r="r" b="b"/>
                  <a:pathLst>
                    <a:path w="907" h="76" extrusionOk="0">
                      <a:moveTo>
                        <a:pt x="58" y="2"/>
                      </a:moveTo>
                      <a:lnTo>
                        <a:pt x="43" y="2"/>
                      </a:lnTo>
                      <a:lnTo>
                        <a:pt x="43" y="48"/>
                      </a:lnTo>
                      <a:lnTo>
                        <a:pt x="43" y="52"/>
                      </a:lnTo>
                      <a:lnTo>
                        <a:pt x="42" y="57"/>
                      </a:lnTo>
                      <a:lnTo>
                        <a:pt x="41" y="59"/>
                      </a:lnTo>
                      <a:lnTo>
                        <a:pt x="36" y="62"/>
                      </a:lnTo>
                      <a:lnTo>
                        <a:pt x="33" y="63"/>
                      </a:lnTo>
                      <a:lnTo>
                        <a:pt x="25" y="63"/>
                      </a:lnTo>
                      <a:lnTo>
                        <a:pt x="22" y="62"/>
                      </a:lnTo>
                      <a:lnTo>
                        <a:pt x="17" y="59"/>
                      </a:lnTo>
                      <a:lnTo>
                        <a:pt x="16" y="56"/>
                      </a:lnTo>
                      <a:lnTo>
                        <a:pt x="15" y="51"/>
                      </a:lnTo>
                      <a:lnTo>
                        <a:pt x="14" y="47"/>
                      </a:lnTo>
                      <a:lnTo>
                        <a:pt x="14" y="2"/>
                      </a:lnTo>
                      <a:lnTo>
                        <a:pt x="0" y="2"/>
                      </a:lnTo>
                      <a:lnTo>
                        <a:pt x="0" y="49"/>
                      </a:lnTo>
                      <a:lnTo>
                        <a:pt x="0" y="55"/>
                      </a:lnTo>
                      <a:lnTo>
                        <a:pt x="2" y="62"/>
                      </a:lnTo>
                      <a:lnTo>
                        <a:pt x="3" y="64"/>
                      </a:lnTo>
                      <a:lnTo>
                        <a:pt x="7" y="70"/>
                      </a:lnTo>
                      <a:lnTo>
                        <a:pt x="10" y="72"/>
                      </a:lnTo>
                      <a:lnTo>
                        <a:pt x="17" y="75"/>
                      </a:lnTo>
                      <a:lnTo>
                        <a:pt x="23" y="76"/>
                      </a:lnTo>
                      <a:lnTo>
                        <a:pt x="35" y="76"/>
                      </a:lnTo>
                      <a:lnTo>
                        <a:pt x="40" y="75"/>
                      </a:lnTo>
                      <a:lnTo>
                        <a:pt x="47" y="72"/>
                      </a:lnTo>
                      <a:lnTo>
                        <a:pt x="50" y="70"/>
                      </a:lnTo>
                      <a:lnTo>
                        <a:pt x="54" y="65"/>
                      </a:lnTo>
                      <a:lnTo>
                        <a:pt x="56" y="62"/>
                      </a:lnTo>
                      <a:lnTo>
                        <a:pt x="57" y="55"/>
                      </a:lnTo>
                      <a:lnTo>
                        <a:pt x="58" y="49"/>
                      </a:lnTo>
                      <a:lnTo>
                        <a:pt x="58" y="2"/>
                      </a:lnTo>
                      <a:close/>
                      <a:moveTo>
                        <a:pt x="130" y="2"/>
                      </a:moveTo>
                      <a:lnTo>
                        <a:pt x="117" y="2"/>
                      </a:lnTo>
                      <a:lnTo>
                        <a:pt x="117" y="50"/>
                      </a:lnTo>
                      <a:lnTo>
                        <a:pt x="87" y="2"/>
                      </a:lnTo>
                      <a:lnTo>
                        <a:pt x="72" y="2"/>
                      </a:lnTo>
                      <a:lnTo>
                        <a:pt x="72" y="74"/>
                      </a:lnTo>
                      <a:lnTo>
                        <a:pt x="86" y="74"/>
                      </a:lnTo>
                      <a:lnTo>
                        <a:pt x="86" y="27"/>
                      </a:lnTo>
                      <a:lnTo>
                        <a:pt x="115" y="74"/>
                      </a:lnTo>
                      <a:lnTo>
                        <a:pt x="130" y="74"/>
                      </a:lnTo>
                      <a:lnTo>
                        <a:pt x="130" y="2"/>
                      </a:lnTo>
                      <a:close/>
                      <a:moveTo>
                        <a:pt x="159" y="2"/>
                      </a:moveTo>
                      <a:lnTo>
                        <a:pt x="144" y="2"/>
                      </a:lnTo>
                      <a:lnTo>
                        <a:pt x="144" y="74"/>
                      </a:lnTo>
                      <a:lnTo>
                        <a:pt x="159" y="74"/>
                      </a:lnTo>
                      <a:lnTo>
                        <a:pt x="159" y="2"/>
                      </a:lnTo>
                      <a:close/>
                      <a:moveTo>
                        <a:pt x="240" y="26"/>
                      </a:moveTo>
                      <a:lnTo>
                        <a:pt x="236" y="17"/>
                      </a:lnTo>
                      <a:lnTo>
                        <a:pt x="233" y="13"/>
                      </a:lnTo>
                      <a:lnTo>
                        <a:pt x="224" y="5"/>
                      </a:lnTo>
                      <a:lnTo>
                        <a:pt x="224" y="29"/>
                      </a:lnTo>
                      <a:lnTo>
                        <a:pt x="224" y="46"/>
                      </a:lnTo>
                      <a:lnTo>
                        <a:pt x="223" y="52"/>
                      </a:lnTo>
                      <a:lnTo>
                        <a:pt x="215" y="61"/>
                      </a:lnTo>
                      <a:lnTo>
                        <a:pt x="210" y="63"/>
                      </a:lnTo>
                      <a:lnTo>
                        <a:pt x="199" y="63"/>
                      </a:lnTo>
                      <a:lnTo>
                        <a:pt x="194" y="61"/>
                      </a:lnTo>
                      <a:lnTo>
                        <a:pt x="186" y="52"/>
                      </a:lnTo>
                      <a:lnTo>
                        <a:pt x="184" y="46"/>
                      </a:lnTo>
                      <a:lnTo>
                        <a:pt x="184" y="29"/>
                      </a:lnTo>
                      <a:lnTo>
                        <a:pt x="186" y="23"/>
                      </a:lnTo>
                      <a:lnTo>
                        <a:pt x="193" y="15"/>
                      </a:lnTo>
                      <a:lnTo>
                        <a:pt x="198" y="13"/>
                      </a:lnTo>
                      <a:lnTo>
                        <a:pt x="210" y="13"/>
                      </a:lnTo>
                      <a:lnTo>
                        <a:pt x="215" y="15"/>
                      </a:lnTo>
                      <a:lnTo>
                        <a:pt x="223" y="23"/>
                      </a:lnTo>
                      <a:lnTo>
                        <a:pt x="224" y="29"/>
                      </a:lnTo>
                      <a:lnTo>
                        <a:pt x="224" y="5"/>
                      </a:lnTo>
                      <a:lnTo>
                        <a:pt x="224" y="4"/>
                      </a:lnTo>
                      <a:lnTo>
                        <a:pt x="215" y="0"/>
                      </a:lnTo>
                      <a:lnTo>
                        <a:pt x="198" y="0"/>
                      </a:lnTo>
                      <a:lnTo>
                        <a:pt x="193" y="1"/>
                      </a:lnTo>
                      <a:lnTo>
                        <a:pt x="185" y="5"/>
                      </a:lnTo>
                      <a:lnTo>
                        <a:pt x="182" y="7"/>
                      </a:lnTo>
                      <a:lnTo>
                        <a:pt x="176" y="13"/>
                      </a:lnTo>
                      <a:lnTo>
                        <a:pt x="174" y="16"/>
                      </a:lnTo>
                      <a:lnTo>
                        <a:pt x="170" y="25"/>
                      </a:lnTo>
                      <a:lnTo>
                        <a:pt x="169" y="31"/>
                      </a:lnTo>
                      <a:lnTo>
                        <a:pt x="169" y="50"/>
                      </a:lnTo>
                      <a:lnTo>
                        <a:pt x="172" y="59"/>
                      </a:lnTo>
                      <a:lnTo>
                        <a:pt x="185" y="72"/>
                      </a:lnTo>
                      <a:lnTo>
                        <a:pt x="194" y="76"/>
                      </a:lnTo>
                      <a:lnTo>
                        <a:pt x="215" y="76"/>
                      </a:lnTo>
                      <a:lnTo>
                        <a:pt x="224" y="72"/>
                      </a:lnTo>
                      <a:lnTo>
                        <a:pt x="233" y="63"/>
                      </a:lnTo>
                      <a:lnTo>
                        <a:pt x="236" y="59"/>
                      </a:lnTo>
                      <a:lnTo>
                        <a:pt x="240" y="50"/>
                      </a:lnTo>
                      <a:lnTo>
                        <a:pt x="240" y="26"/>
                      </a:lnTo>
                      <a:close/>
                      <a:moveTo>
                        <a:pt x="308" y="2"/>
                      </a:moveTo>
                      <a:lnTo>
                        <a:pt x="294" y="2"/>
                      </a:lnTo>
                      <a:lnTo>
                        <a:pt x="294" y="50"/>
                      </a:lnTo>
                      <a:lnTo>
                        <a:pt x="265" y="2"/>
                      </a:lnTo>
                      <a:lnTo>
                        <a:pt x="250" y="2"/>
                      </a:lnTo>
                      <a:lnTo>
                        <a:pt x="250" y="74"/>
                      </a:lnTo>
                      <a:lnTo>
                        <a:pt x="264" y="74"/>
                      </a:lnTo>
                      <a:lnTo>
                        <a:pt x="264" y="27"/>
                      </a:lnTo>
                      <a:lnTo>
                        <a:pt x="293" y="74"/>
                      </a:lnTo>
                      <a:lnTo>
                        <a:pt x="308" y="74"/>
                      </a:lnTo>
                      <a:lnTo>
                        <a:pt x="308" y="2"/>
                      </a:lnTo>
                      <a:close/>
                      <a:moveTo>
                        <a:pt x="378" y="62"/>
                      </a:moveTo>
                      <a:lnTo>
                        <a:pt x="337" y="62"/>
                      </a:lnTo>
                      <a:lnTo>
                        <a:pt x="337" y="42"/>
                      </a:lnTo>
                      <a:lnTo>
                        <a:pt x="374" y="42"/>
                      </a:lnTo>
                      <a:lnTo>
                        <a:pt x="374" y="30"/>
                      </a:lnTo>
                      <a:lnTo>
                        <a:pt x="337" y="30"/>
                      </a:lnTo>
                      <a:lnTo>
                        <a:pt x="337" y="14"/>
                      </a:lnTo>
                      <a:lnTo>
                        <a:pt x="377" y="14"/>
                      </a:lnTo>
                      <a:lnTo>
                        <a:pt x="377" y="2"/>
                      </a:lnTo>
                      <a:lnTo>
                        <a:pt x="323" y="2"/>
                      </a:lnTo>
                      <a:lnTo>
                        <a:pt x="323" y="74"/>
                      </a:lnTo>
                      <a:lnTo>
                        <a:pt x="378" y="74"/>
                      </a:lnTo>
                      <a:lnTo>
                        <a:pt x="378" y="62"/>
                      </a:lnTo>
                      <a:close/>
                      <a:moveTo>
                        <a:pt x="472" y="62"/>
                      </a:moveTo>
                      <a:lnTo>
                        <a:pt x="431" y="62"/>
                      </a:lnTo>
                      <a:lnTo>
                        <a:pt x="431" y="42"/>
                      </a:lnTo>
                      <a:lnTo>
                        <a:pt x="468" y="42"/>
                      </a:lnTo>
                      <a:lnTo>
                        <a:pt x="468" y="30"/>
                      </a:lnTo>
                      <a:lnTo>
                        <a:pt x="431" y="30"/>
                      </a:lnTo>
                      <a:lnTo>
                        <a:pt x="431" y="14"/>
                      </a:lnTo>
                      <a:lnTo>
                        <a:pt x="471" y="14"/>
                      </a:lnTo>
                      <a:lnTo>
                        <a:pt x="471" y="2"/>
                      </a:lnTo>
                      <a:lnTo>
                        <a:pt x="417" y="2"/>
                      </a:lnTo>
                      <a:lnTo>
                        <a:pt x="417" y="74"/>
                      </a:lnTo>
                      <a:lnTo>
                        <a:pt x="472" y="74"/>
                      </a:lnTo>
                      <a:lnTo>
                        <a:pt x="472" y="62"/>
                      </a:lnTo>
                      <a:close/>
                      <a:moveTo>
                        <a:pt x="542" y="2"/>
                      </a:moveTo>
                      <a:lnTo>
                        <a:pt x="527" y="2"/>
                      </a:lnTo>
                      <a:lnTo>
                        <a:pt x="527" y="48"/>
                      </a:lnTo>
                      <a:lnTo>
                        <a:pt x="527" y="52"/>
                      </a:lnTo>
                      <a:lnTo>
                        <a:pt x="526" y="57"/>
                      </a:lnTo>
                      <a:lnTo>
                        <a:pt x="524" y="59"/>
                      </a:lnTo>
                      <a:lnTo>
                        <a:pt x="520" y="62"/>
                      </a:lnTo>
                      <a:lnTo>
                        <a:pt x="517" y="63"/>
                      </a:lnTo>
                      <a:lnTo>
                        <a:pt x="509" y="63"/>
                      </a:lnTo>
                      <a:lnTo>
                        <a:pt x="506" y="62"/>
                      </a:lnTo>
                      <a:lnTo>
                        <a:pt x="501" y="59"/>
                      </a:lnTo>
                      <a:lnTo>
                        <a:pt x="499" y="56"/>
                      </a:lnTo>
                      <a:lnTo>
                        <a:pt x="498" y="51"/>
                      </a:lnTo>
                      <a:lnTo>
                        <a:pt x="498" y="47"/>
                      </a:lnTo>
                      <a:lnTo>
                        <a:pt x="498" y="2"/>
                      </a:lnTo>
                      <a:lnTo>
                        <a:pt x="483" y="2"/>
                      </a:lnTo>
                      <a:lnTo>
                        <a:pt x="483" y="49"/>
                      </a:lnTo>
                      <a:lnTo>
                        <a:pt x="484" y="55"/>
                      </a:lnTo>
                      <a:lnTo>
                        <a:pt x="486" y="62"/>
                      </a:lnTo>
                      <a:lnTo>
                        <a:pt x="487" y="64"/>
                      </a:lnTo>
                      <a:lnTo>
                        <a:pt x="491" y="70"/>
                      </a:lnTo>
                      <a:lnTo>
                        <a:pt x="494" y="72"/>
                      </a:lnTo>
                      <a:lnTo>
                        <a:pt x="501" y="75"/>
                      </a:lnTo>
                      <a:lnTo>
                        <a:pt x="506" y="76"/>
                      </a:lnTo>
                      <a:lnTo>
                        <a:pt x="519" y="76"/>
                      </a:lnTo>
                      <a:lnTo>
                        <a:pt x="524" y="75"/>
                      </a:lnTo>
                      <a:lnTo>
                        <a:pt x="531" y="72"/>
                      </a:lnTo>
                      <a:lnTo>
                        <a:pt x="534" y="70"/>
                      </a:lnTo>
                      <a:lnTo>
                        <a:pt x="538" y="65"/>
                      </a:lnTo>
                      <a:lnTo>
                        <a:pt x="540" y="62"/>
                      </a:lnTo>
                      <a:lnTo>
                        <a:pt x="541" y="55"/>
                      </a:lnTo>
                      <a:lnTo>
                        <a:pt x="542" y="49"/>
                      </a:lnTo>
                      <a:lnTo>
                        <a:pt x="542" y="2"/>
                      </a:lnTo>
                      <a:close/>
                      <a:moveTo>
                        <a:pt x="622" y="74"/>
                      </a:moveTo>
                      <a:lnTo>
                        <a:pt x="609" y="55"/>
                      </a:lnTo>
                      <a:lnTo>
                        <a:pt x="606" y="51"/>
                      </a:lnTo>
                      <a:lnTo>
                        <a:pt x="602" y="46"/>
                      </a:lnTo>
                      <a:lnTo>
                        <a:pt x="600" y="44"/>
                      </a:lnTo>
                      <a:lnTo>
                        <a:pt x="599" y="44"/>
                      </a:lnTo>
                      <a:lnTo>
                        <a:pt x="596" y="42"/>
                      </a:lnTo>
                      <a:lnTo>
                        <a:pt x="603" y="41"/>
                      </a:lnTo>
                      <a:lnTo>
                        <a:pt x="608" y="39"/>
                      </a:lnTo>
                      <a:lnTo>
                        <a:pt x="614" y="32"/>
                      </a:lnTo>
                      <a:lnTo>
                        <a:pt x="616" y="27"/>
                      </a:lnTo>
                      <a:lnTo>
                        <a:pt x="616" y="18"/>
                      </a:lnTo>
                      <a:lnTo>
                        <a:pt x="615" y="14"/>
                      </a:lnTo>
                      <a:lnTo>
                        <a:pt x="610" y="7"/>
                      </a:lnTo>
                      <a:lnTo>
                        <a:pt x="608" y="5"/>
                      </a:lnTo>
                      <a:lnTo>
                        <a:pt x="600" y="2"/>
                      </a:lnTo>
                      <a:lnTo>
                        <a:pt x="600" y="20"/>
                      </a:lnTo>
                      <a:lnTo>
                        <a:pt x="600" y="25"/>
                      </a:lnTo>
                      <a:lnTo>
                        <a:pt x="600" y="27"/>
                      </a:lnTo>
                      <a:lnTo>
                        <a:pt x="598" y="30"/>
                      </a:lnTo>
                      <a:lnTo>
                        <a:pt x="597" y="31"/>
                      </a:lnTo>
                      <a:lnTo>
                        <a:pt x="593" y="32"/>
                      </a:lnTo>
                      <a:lnTo>
                        <a:pt x="589" y="32"/>
                      </a:lnTo>
                      <a:lnTo>
                        <a:pt x="571" y="32"/>
                      </a:lnTo>
                      <a:lnTo>
                        <a:pt x="571" y="14"/>
                      </a:lnTo>
                      <a:lnTo>
                        <a:pt x="588" y="14"/>
                      </a:lnTo>
                      <a:lnTo>
                        <a:pt x="592" y="14"/>
                      </a:lnTo>
                      <a:lnTo>
                        <a:pt x="595" y="14"/>
                      </a:lnTo>
                      <a:lnTo>
                        <a:pt x="597" y="15"/>
                      </a:lnTo>
                      <a:lnTo>
                        <a:pt x="600" y="18"/>
                      </a:lnTo>
                      <a:lnTo>
                        <a:pt x="600" y="20"/>
                      </a:lnTo>
                      <a:lnTo>
                        <a:pt x="600" y="2"/>
                      </a:lnTo>
                      <a:lnTo>
                        <a:pt x="595" y="2"/>
                      </a:lnTo>
                      <a:lnTo>
                        <a:pt x="556" y="2"/>
                      </a:lnTo>
                      <a:lnTo>
                        <a:pt x="556" y="74"/>
                      </a:lnTo>
                      <a:lnTo>
                        <a:pt x="571" y="74"/>
                      </a:lnTo>
                      <a:lnTo>
                        <a:pt x="571" y="44"/>
                      </a:lnTo>
                      <a:lnTo>
                        <a:pt x="577" y="44"/>
                      </a:lnTo>
                      <a:lnTo>
                        <a:pt x="580" y="44"/>
                      </a:lnTo>
                      <a:lnTo>
                        <a:pt x="583" y="45"/>
                      </a:lnTo>
                      <a:lnTo>
                        <a:pt x="584" y="46"/>
                      </a:lnTo>
                      <a:lnTo>
                        <a:pt x="587" y="49"/>
                      </a:lnTo>
                      <a:lnTo>
                        <a:pt x="590" y="53"/>
                      </a:lnTo>
                      <a:lnTo>
                        <a:pt x="604" y="74"/>
                      </a:lnTo>
                      <a:lnTo>
                        <a:pt x="622" y="74"/>
                      </a:lnTo>
                      <a:close/>
                      <a:moveTo>
                        <a:pt x="696" y="26"/>
                      </a:moveTo>
                      <a:lnTo>
                        <a:pt x="693" y="17"/>
                      </a:lnTo>
                      <a:lnTo>
                        <a:pt x="689" y="13"/>
                      </a:lnTo>
                      <a:lnTo>
                        <a:pt x="681" y="5"/>
                      </a:lnTo>
                      <a:lnTo>
                        <a:pt x="681" y="29"/>
                      </a:lnTo>
                      <a:lnTo>
                        <a:pt x="681" y="46"/>
                      </a:lnTo>
                      <a:lnTo>
                        <a:pt x="679" y="52"/>
                      </a:lnTo>
                      <a:lnTo>
                        <a:pt x="672" y="61"/>
                      </a:lnTo>
                      <a:lnTo>
                        <a:pt x="667" y="63"/>
                      </a:lnTo>
                      <a:lnTo>
                        <a:pt x="655" y="63"/>
                      </a:lnTo>
                      <a:lnTo>
                        <a:pt x="650" y="61"/>
                      </a:lnTo>
                      <a:lnTo>
                        <a:pt x="643" y="52"/>
                      </a:lnTo>
                      <a:lnTo>
                        <a:pt x="641" y="46"/>
                      </a:lnTo>
                      <a:lnTo>
                        <a:pt x="641" y="29"/>
                      </a:lnTo>
                      <a:lnTo>
                        <a:pt x="642" y="23"/>
                      </a:lnTo>
                      <a:lnTo>
                        <a:pt x="650" y="15"/>
                      </a:lnTo>
                      <a:lnTo>
                        <a:pt x="655" y="13"/>
                      </a:lnTo>
                      <a:lnTo>
                        <a:pt x="667" y="13"/>
                      </a:lnTo>
                      <a:lnTo>
                        <a:pt x="672" y="15"/>
                      </a:lnTo>
                      <a:lnTo>
                        <a:pt x="679" y="23"/>
                      </a:lnTo>
                      <a:lnTo>
                        <a:pt x="681" y="29"/>
                      </a:lnTo>
                      <a:lnTo>
                        <a:pt x="681" y="5"/>
                      </a:lnTo>
                      <a:lnTo>
                        <a:pt x="680" y="4"/>
                      </a:lnTo>
                      <a:lnTo>
                        <a:pt x="671" y="0"/>
                      </a:lnTo>
                      <a:lnTo>
                        <a:pt x="655" y="0"/>
                      </a:lnTo>
                      <a:lnTo>
                        <a:pt x="650" y="1"/>
                      </a:lnTo>
                      <a:lnTo>
                        <a:pt x="642" y="5"/>
                      </a:lnTo>
                      <a:lnTo>
                        <a:pt x="638" y="7"/>
                      </a:lnTo>
                      <a:lnTo>
                        <a:pt x="633" y="13"/>
                      </a:lnTo>
                      <a:lnTo>
                        <a:pt x="630" y="16"/>
                      </a:lnTo>
                      <a:lnTo>
                        <a:pt x="629" y="20"/>
                      </a:lnTo>
                      <a:lnTo>
                        <a:pt x="627" y="25"/>
                      </a:lnTo>
                      <a:lnTo>
                        <a:pt x="626" y="31"/>
                      </a:lnTo>
                      <a:lnTo>
                        <a:pt x="626" y="50"/>
                      </a:lnTo>
                      <a:lnTo>
                        <a:pt x="629" y="59"/>
                      </a:lnTo>
                      <a:lnTo>
                        <a:pt x="642" y="72"/>
                      </a:lnTo>
                      <a:lnTo>
                        <a:pt x="650" y="76"/>
                      </a:lnTo>
                      <a:lnTo>
                        <a:pt x="672" y="76"/>
                      </a:lnTo>
                      <a:lnTo>
                        <a:pt x="680" y="72"/>
                      </a:lnTo>
                      <a:lnTo>
                        <a:pt x="689" y="63"/>
                      </a:lnTo>
                      <a:lnTo>
                        <a:pt x="693" y="59"/>
                      </a:lnTo>
                      <a:lnTo>
                        <a:pt x="696" y="50"/>
                      </a:lnTo>
                      <a:lnTo>
                        <a:pt x="696" y="26"/>
                      </a:lnTo>
                      <a:close/>
                      <a:moveTo>
                        <a:pt x="762" y="18"/>
                      </a:moveTo>
                      <a:lnTo>
                        <a:pt x="761" y="14"/>
                      </a:lnTo>
                      <a:lnTo>
                        <a:pt x="761" y="13"/>
                      </a:lnTo>
                      <a:lnTo>
                        <a:pt x="755" y="6"/>
                      </a:lnTo>
                      <a:lnTo>
                        <a:pt x="752" y="4"/>
                      </a:lnTo>
                      <a:lnTo>
                        <a:pt x="747" y="3"/>
                      </a:lnTo>
                      <a:lnTo>
                        <a:pt x="747" y="22"/>
                      </a:lnTo>
                      <a:lnTo>
                        <a:pt x="747" y="26"/>
                      </a:lnTo>
                      <a:lnTo>
                        <a:pt x="747" y="28"/>
                      </a:lnTo>
                      <a:lnTo>
                        <a:pt x="744" y="31"/>
                      </a:lnTo>
                      <a:lnTo>
                        <a:pt x="743" y="33"/>
                      </a:lnTo>
                      <a:lnTo>
                        <a:pt x="739" y="34"/>
                      </a:lnTo>
                      <a:lnTo>
                        <a:pt x="735" y="35"/>
                      </a:lnTo>
                      <a:lnTo>
                        <a:pt x="721" y="35"/>
                      </a:lnTo>
                      <a:lnTo>
                        <a:pt x="721" y="14"/>
                      </a:lnTo>
                      <a:lnTo>
                        <a:pt x="734" y="14"/>
                      </a:lnTo>
                      <a:lnTo>
                        <a:pt x="737" y="14"/>
                      </a:lnTo>
                      <a:lnTo>
                        <a:pt x="741" y="15"/>
                      </a:lnTo>
                      <a:lnTo>
                        <a:pt x="743" y="16"/>
                      </a:lnTo>
                      <a:lnTo>
                        <a:pt x="746" y="19"/>
                      </a:lnTo>
                      <a:lnTo>
                        <a:pt x="747" y="22"/>
                      </a:lnTo>
                      <a:lnTo>
                        <a:pt x="747" y="3"/>
                      </a:lnTo>
                      <a:lnTo>
                        <a:pt x="745" y="2"/>
                      </a:lnTo>
                      <a:lnTo>
                        <a:pt x="739" y="2"/>
                      </a:lnTo>
                      <a:lnTo>
                        <a:pt x="707" y="2"/>
                      </a:lnTo>
                      <a:lnTo>
                        <a:pt x="707" y="74"/>
                      </a:lnTo>
                      <a:lnTo>
                        <a:pt x="721" y="74"/>
                      </a:lnTo>
                      <a:lnTo>
                        <a:pt x="721" y="47"/>
                      </a:lnTo>
                      <a:lnTo>
                        <a:pt x="738" y="47"/>
                      </a:lnTo>
                      <a:lnTo>
                        <a:pt x="743" y="47"/>
                      </a:lnTo>
                      <a:lnTo>
                        <a:pt x="746" y="46"/>
                      </a:lnTo>
                      <a:lnTo>
                        <a:pt x="749" y="45"/>
                      </a:lnTo>
                      <a:lnTo>
                        <a:pt x="751" y="44"/>
                      </a:lnTo>
                      <a:lnTo>
                        <a:pt x="756" y="41"/>
                      </a:lnTo>
                      <a:lnTo>
                        <a:pt x="758" y="38"/>
                      </a:lnTo>
                      <a:lnTo>
                        <a:pt x="760" y="35"/>
                      </a:lnTo>
                      <a:lnTo>
                        <a:pt x="762" y="32"/>
                      </a:lnTo>
                      <a:lnTo>
                        <a:pt x="762" y="28"/>
                      </a:lnTo>
                      <a:lnTo>
                        <a:pt x="762" y="18"/>
                      </a:lnTo>
                      <a:close/>
                      <a:moveTo>
                        <a:pt x="829" y="62"/>
                      </a:moveTo>
                      <a:lnTo>
                        <a:pt x="788" y="62"/>
                      </a:lnTo>
                      <a:lnTo>
                        <a:pt x="788" y="42"/>
                      </a:lnTo>
                      <a:lnTo>
                        <a:pt x="825" y="42"/>
                      </a:lnTo>
                      <a:lnTo>
                        <a:pt x="825" y="30"/>
                      </a:lnTo>
                      <a:lnTo>
                        <a:pt x="788" y="30"/>
                      </a:lnTo>
                      <a:lnTo>
                        <a:pt x="788" y="14"/>
                      </a:lnTo>
                      <a:lnTo>
                        <a:pt x="827" y="14"/>
                      </a:lnTo>
                      <a:lnTo>
                        <a:pt x="827" y="2"/>
                      </a:lnTo>
                      <a:lnTo>
                        <a:pt x="773" y="2"/>
                      </a:lnTo>
                      <a:lnTo>
                        <a:pt x="773" y="74"/>
                      </a:lnTo>
                      <a:lnTo>
                        <a:pt x="829" y="74"/>
                      </a:lnTo>
                      <a:lnTo>
                        <a:pt x="829" y="62"/>
                      </a:lnTo>
                      <a:close/>
                      <a:moveTo>
                        <a:pt x="906" y="74"/>
                      </a:moveTo>
                      <a:lnTo>
                        <a:pt x="899" y="58"/>
                      </a:lnTo>
                      <a:lnTo>
                        <a:pt x="894" y="46"/>
                      </a:lnTo>
                      <a:lnTo>
                        <a:pt x="884" y="19"/>
                      </a:lnTo>
                      <a:lnTo>
                        <a:pt x="879" y="7"/>
                      </a:lnTo>
                      <a:lnTo>
                        <a:pt x="879" y="46"/>
                      </a:lnTo>
                      <a:lnTo>
                        <a:pt x="859" y="46"/>
                      </a:lnTo>
                      <a:lnTo>
                        <a:pt x="869" y="19"/>
                      </a:lnTo>
                      <a:lnTo>
                        <a:pt x="879" y="46"/>
                      </a:lnTo>
                      <a:lnTo>
                        <a:pt x="879" y="7"/>
                      </a:lnTo>
                      <a:lnTo>
                        <a:pt x="877" y="2"/>
                      </a:lnTo>
                      <a:lnTo>
                        <a:pt x="861" y="2"/>
                      </a:lnTo>
                      <a:lnTo>
                        <a:pt x="833" y="74"/>
                      </a:lnTo>
                      <a:lnTo>
                        <a:pt x="849" y="74"/>
                      </a:lnTo>
                      <a:lnTo>
                        <a:pt x="855" y="58"/>
                      </a:lnTo>
                      <a:lnTo>
                        <a:pt x="884" y="58"/>
                      </a:lnTo>
                      <a:lnTo>
                        <a:pt x="890" y="74"/>
                      </a:lnTo>
                      <a:lnTo>
                        <a:pt x="906" y="74"/>
                      </a:lnTo>
                      <a:close/>
                    </a:path>
                  </a:pathLst>
                </a:custGeom>
                <a:solidFill>
                  <a:srgbClr val="231F20"/>
                </a:solidFill>
                <a:ln>
                  <a:noFill/>
                </a:ln>
              </p:spPr>
              <p:txBody>
                <a:bodyPr spcFirstLastPara="1" wrap="square" lIns="91425" tIns="91425" rIns="91425" bIns="91425" anchor="ctr" anchorCtr="0">
                  <a:noAutofit/>
                </a:bodyPr>
                <a:lstStyle/>
                <a:p>
                  <a:endParaRPr lang="it-IT"/>
                </a:p>
              </p:txBody>
            </p:sp>
          </p:grpSp>
          <p:pic>
            <p:nvPicPr>
              <p:cNvPr id="97" name="Shape 90">
                <a:extLst>
                  <a:ext uri="{FF2B5EF4-FFF2-40B4-BE49-F238E27FC236}">
                    <a16:creationId xmlns:a16="http://schemas.microsoft.com/office/drawing/2014/main" id="{6E7B74A9-4DAE-B7AF-50AF-3880A5664909}"/>
                  </a:ext>
                </a:extLst>
              </p:cNvPr>
              <p:cNvPicPr preferRelativeResize="0"/>
              <p:nvPr/>
            </p:nvPicPr>
            <p:blipFill rotWithShape="1">
              <a:blip r:embed="rId5">
                <a:alphaModFix/>
              </a:blip>
              <a:srcRect/>
              <a:stretch/>
            </p:blipFill>
            <p:spPr>
              <a:xfrm>
                <a:off x="2440745" y="35169"/>
                <a:ext cx="790575" cy="571500"/>
              </a:xfrm>
              <a:prstGeom prst="rect">
                <a:avLst/>
              </a:prstGeom>
              <a:noFill/>
              <a:ln>
                <a:noFill/>
              </a:ln>
            </p:spPr>
          </p:pic>
          <p:pic>
            <p:nvPicPr>
              <p:cNvPr id="98" name="Shape 91">
                <a:extLst>
                  <a:ext uri="{FF2B5EF4-FFF2-40B4-BE49-F238E27FC236}">
                    <a16:creationId xmlns:a16="http://schemas.microsoft.com/office/drawing/2014/main" id="{72D31770-84AA-78E8-02B7-A37070542C1F}"/>
                  </a:ext>
                </a:extLst>
              </p:cNvPr>
              <p:cNvPicPr preferRelativeResize="0"/>
              <p:nvPr/>
            </p:nvPicPr>
            <p:blipFill rotWithShape="1">
              <a:blip r:embed="rId6">
                <a:alphaModFix/>
              </a:blip>
              <a:srcRect/>
              <a:stretch/>
            </p:blipFill>
            <p:spPr>
              <a:xfrm>
                <a:off x="731520" y="0"/>
                <a:ext cx="971550" cy="557530"/>
              </a:xfrm>
              <a:prstGeom prst="rect">
                <a:avLst/>
              </a:prstGeom>
              <a:noFill/>
              <a:ln>
                <a:noFill/>
              </a:ln>
            </p:spPr>
          </p:pic>
          <p:pic>
            <p:nvPicPr>
              <p:cNvPr id="99" name="Shape 92">
                <a:extLst>
                  <a:ext uri="{FF2B5EF4-FFF2-40B4-BE49-F238E27FC236}">
                    <a16:creationId xmlns:a16="http://schemas.microsoft.com/office/drawing/2014/main" id="{9CCB0BB3-3A3B-E9F5-B1DA-00AD54C0EBF4}"/>
                  </a:ext>
                </a:extLst>
              </p:cNvPr>
              <p:cNvPicPr preferRelativeResize="0"/>
              <p:nvPr/>
            </p:nvPicPr>
            <p:blipFill rotWithShape="1">
              <a:blip r:embed="rId7">
                <a:alphaModFix/>
              </a:blip>
              <a:srcRect/>
              <a:stretch/>
            </p:blipFill>
            <p:spPr>
              <a:xfrm>
                <a:off x="1835834" y="35169"/>
                <a:ext cx="426720" cy="514350"/>
              </a:xfrm>
              <a:prstGeom prst="rect">
                <a:avLst/>
              </a:prstGeom>
              <a:noFill/>
              <a:ln>
                <a:noFill/>
              </a:ln>
            </p:spPr>
          </p:pic>
        </p:grpSp>
      </p:grpSp>
    </p:spTree>
    <p:extLst>
      <p:ext uri="{BB962C8B-B14F-4D97-AF65-F5344CB8AC3E}">
        <p14:creationId xmlns:p14="http://schemas.microsoft.com/office/powerpoint/2010/main" val="18289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B5072-B3EE-7A37-04C4-1CE41FA408EE}"/>
              </a:ext>
            </a:extLst>
          </p:cNvPr>
          <p:cNvSpPr>
            <a:spLocks noGrp="1"/>
          </p:cNvSpPr>
          <p:nvPr>
            <p:ph type="title"/>
          </p:nvPr>
        </p:nvSpPr>
        <p:spPr>
          <a:xfrm>
            <a:off x="229869" y="0"/>
            <a:ext cx="11505323" cy="853352"/>
          </a:xfrm>
        </p:spPr>
        <p:txBody>
          <a:bodyPr>
            <a:normAutofit fontScale="90000"/>
          </a:bodyPr>
          <a:lstStyle/>
          <a:p>
            <a:r>
              <a:rPr lang="it-IT" i="1" dirty="0">
                <a:latin typeface="Titillium Web" panose="00000500000000000000" pitchFamily="2" charset="0"/>
              </a:rPr>
              <a:t>Il monitoraggio della strategia Regionale di Sviluppo Sostenibile</a:t>
            </a:r>
          </a:p>
        </p:txBody>
      </p:sp>
      <p:sp>
        <p:nvSpPr>
          <p:cNvPr id="6" name="CasellaDiTesto 5">
            <a:extLst>
              <a:ext uri="{FF2B5EF4-FFF2-40B4-BE49-F238E27FC236}">
                <a16:creationId xmlns:a16="http://schemas.microsoft.com/office/drawing/2014/main" id="{3E44DE33-707A-4660-2198-BDB73859CB53}"/>
              </a:ext>
            </a:extLst>
          </p:cNvPr>
          <p:cNvSpPr txBox="1"/>
          <p:nvPr/>
        </p:nvSpPr>
        <p:spPr>
          <a:xfrm>
            <a:off x="229869" y="676371"/>
            <a:ext cx="11278389" cy="5847755"/>
          </a:xfrm>
          <a:prstGeom prst="rect">
            <a:avLst/>
          </a:prstGeom>
          <a:noFill/>
        </p:spPr>
        <p:txBody>
          <a:bodyPr wrap="square">
            <a:spAutoFit/>
          </a:bodyPr>
          <a:lstStyle/>
          <a:p>
            <a:endParaRPr lang="it-IT" sz="2000" dirty="0">
              <a:latin typeface="Titillium Web" panose="00000500000000000000" pitchFamily="2" charset="0"/>
            </a:endParaRPr>
          </a:p>
          <a:p>
            <a:r>
              <a:rPr lang="it-IT" sz="2000" dirty="0">
                <a:latin typeface="Titillium Web" panose="00000500000000000000" pitchFamily="2" charset="0"/>
              </a:rPr>
              <a:t>Il quadro di riferimento per gli </a:t>
            </a:r>
            <a:r>
              <a:rPr lang="it-IT" sz="2000" b="1" u="sng" dirty="0">
                <a:latin typeface="Titillium Web" panose="00000500000000000000" pitchFamily="2" charset="0"/>
              </a:rPr>
              <a:t>indicatori di contesto </a:t>
            </a:r>
            <a:r>
              <a:rPr lang="it-IT" sz="2000" dirty="0">
                <a:latin typeface="Titillium Web" panose="00000500000000000000" pitchFamily="2" charset="0"/>
              </a:rPr>
              <a:t>comprende:</a:t>
            </a:r>
          </a:p>
          <a:p>
            <a:pPr marL="457200" indent="-457200">
              <a:buFont typeface="Arial" panose="020B0604020202020204" pitchFamily="34" charset="0"/>
              <a:buChar char="•"/>
            </a:pPr>
            <a:endParaRPr lang="it-IT" sz="2000" dirty="0">
              <a:latin typeface="Titillium Web" panose="00000500000000000000" pitchFamily="2" charset="0"/>
            </a:endParaRPr>
          </a:p>
          <a:p>
            <a:pPr marL="914400" lvl="1" indent="-457200">
              <a:buFont typeface="Arial" panose="020B0604020202020204" pitchFamily="34" charset="0"/>
              <a:buChar char="•"/>
            </a:pPr>
            <a:r>
              <a:rPr lang="it-IT" sz="2000" dirty="0">
                <a:latin typeface="Titillium Web" panose="00000500000000000000" pitchFamily="2" charset="0"/>
              </a:rPr>
              <a:t>indicatori ISTAT-SISTAN dedicata agli </a:t>
            </a:r>
            <a:r>
              <a:rPr lang="it-IT" sz="2000" dirty="0" err="1">
                <a:latin typeface="Titillium Web" panose="00000500000000000000" pitchFamily="2" charset="0"/>
              </a:rPr>
              <a:t>SDGs</a:t>
            </a:r>
            <a:endParaRPr lang="it-IT" sz="2000" dirty="0">
              <a:latin typeface="Titillium Web" panose="00000500000000000000" pitchFamily="2" charset="0"/>
            </a:endParaRPr>
          </a:p>
          <a:p>
            <a:pPr marL="914400" lvl="1" indent="-457200">
              <a:buFont typeface="Arial" panose="020B0604020202020204" pitchFamily="34" charset="0"/>
              <a:buChar char="•"/>
            </a:pPr>
            <a:r>
              <a:rPr lang="it-IT" sz="2000" dirty="0">
                <a:latin typeface="Titillium Web" panose="00000500000000000000" pitchFamily="2" charset="0"/>
              </a:rPr>
              <a:t>indicatori di Benessere Equo e Sostenibile (BES)</a:t>
            </a:r>
          </a:p>
          <a:p>
            <a:pPr marL="914400" lvl="1" indent="-457200">
              <a:buFont typeface="Arial" panose="020B0604020202020204" pitchFamily="34" charset="0"/>
              <a:buChar char="•"/>
            </a:pPr>
            <a:r>
              <a:rPr lang="it-IT" sz="2000" dirty="0">
                <a:latin typeface="Titillium Web" panose="00000500000000000000" pitchFamily="2" charset="0"/>
              </a:rPr>
              <a:t>indicatori di provenienza dal sistema nazionale della </a:t>
            </a:r>
            <a:r>
              <a:rPr lang="it-IT" sz="2000" dirty="0" err="1">
                <a:latin typeface="Titillium Web" panose="00000500000000000000" pitchFamily="2" charset="0"/>
              </a:rPr>
              <a:t>SNSvS</a:t>
            </a:r>
            <a:endParaRPr lang="it-IT" sz="2000" dirty="0">
              <a:latin typeface="Titillium Web" panose="00000500000000000000" pitchFamily="2" charset="0"/>
            </a:endParaRPr>
          </a:p>
          <a:p>
            <a:pPr marL="914400" lvl="1" indent="-457200">
              <a:buFont typeface="Arial" panose="020B0604020202020204" pitchFamily="34" charset="0"/>
              <a:buChar char="•"/>
            </a:pPr>
            <a:r>
              <a:rPr lang="it-IT" sz="2000" dirty="0">
                <a:latin typeface="Titillium Web" panose="00000500000000000000" pitchFamily="2" charset="0"/>
              </a:rPr>
              <a:t>indicatori in grado di descrivere le caratteristiche peculiari del territorio calabrese</a:t>
            </a:r>
          </a:p>
          <a:p>
            <a:pPr marL="457200" indent="-457200">
              <a:buFont typeface="Arial" panose="020B0604020202020204" pitchFamily="34" charset="0"/>
              <a:buChar char="•"/>
            </a:pPr>
            <a:endParaRPr lang="it-IT" sz="2000" dirty="0">
              <a:latin typeface="Titillium Web" panose="00000500000000000000" pitchFamily="2" charset="0"/>
            </a:endParaRPr>
          </a:p>
          <a:p>
            <a:pPr algn="just">
              <a:spcAft>
                <a:spcPts val="1200"/>
              </a:spcAft>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Per ognuno di questi indicatori si riporta:</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	la definizione;</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	l’appartenenza al set di indicatori SDG, BES o alla SNSVS (I L/II L);</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	l’appartenenza al set di indicatori di altre strategie;</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	Fonte, indagine e documento di riferimento;</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	Unità Di Misura;</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	Periodicità Di Rilevamento;</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	Dimensione Territoriale;</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	Valore Target</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457200" indent="-457200">
              <a:buFont typeface="Arial" panose="020B0604020202020204" pitchFamily="34" charset="0"/>
              <a:buChar char="•"/>
            </a:pPr>
            <a:endParaRPr lang="it-IT" sz="2400" dirty="0"/>
          </a:p>
        </p:txBody>
      </p:sp>
    </p:spTree>
    <p:extLst>
      <p:ext uri="{BB962C8B-B14F-4D97-AF65-F5344CB8AC3E}">
        <p14:creationId xmlns:p14="http://schemas.microsoft.com/office/powerpoint/2010/main" val="80166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92B5E1CF-70A9-6E6E-5CF8-639468AA2C27}"/>
              </a:ext>
            </a:extLst>
          </p:cNvPr>
          <p:cNvSpPr>
            <a:spLocks noGrp="1"/>
          </p:cNvSpPr>
          <p:nvPr>
            <p:ph sz="quarter" idx="14"/>
          </p:nvPr>
        </p:nvSpPr>
        <p:spPr>
          <a:xfrm>
            <a:off x="342900" y="1470028"/>
            <a:ext cx="11487150" cy="5024078"/>
          </a:xfrm>
        </p:spPr>
        <p:txBody>
          <a:bodyPr>
            <a:normAutofit/>
          </a:bodyPr>
          <a:lstStyle/>
          <a:p>
            <a:pPr marL="0" indent="0" algn="just">
              <a:spcAft>
                <a:spcPts val="1200"/>
              </a:spcAft>
              <a:buNone/>
            </a:pPr>
            <a:r>
              <a:rPr lang="it-IT" sz="2400" b="1" i="1"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Indicatori di Performance (da riportare nel PIAO 2025/2027)</a:t>
            </a:r>
            <a:endParaRPr lang="it-IT" sz="2400" b="1" dirty="0">
              <a:effectLst/>
              <a:latin typeface="Titillium Web" panose="00000500000000000000" pitchFamily="2" charset="0"/>
              <a:ea typeface="Trebuchet MS" panose="020B0603020202020204" pitchFamily="34" charset="0"/>
              <a:cs typeface="Trebuchet MS" panose="020B0603020202020204" pitchFamily="34" charset="0"/>
            </a:endParaRPr>
          </a:p>
          <a:p>
            <a:pPr marL="0" indent="0" algn="just">
              <a:buNone/>
            </a:pPr>
            <a:r>
              <a:rPr lang="it-IT" sz="24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La definizione di un set di indicatori di performance sarà invece strutturata in modo da avere alla scala locale uno strumento per monitorare le politiche e il progresso verso il raggiungimento dei SDG. In questo caso gli indicatori saranno selezionati sulla base dei singoli piani d’azione di ciascun dipartimento, e individuati principalmente come:</a:t>
            </a:r>
          </a:p>
          <a:p>
            <a:pPr marL="0" indent="0" algn="just">
              <a:buNone/>
            </a:pPr>
            <a:endParaRPr lang="it-IT" sz="2400" dirty="0">
              <a:effectLst/>
              <a:latin typeface="Titillium Web" panose="00000500000000000000" pitchFamily="2" charset="0"/>
              <a:ea typeface="Trebuchet MS" panose="020B0603020202020204" pitchFamily="34" charset="0"/>
              <a:cs typeface="Trebuchet MS" panose="020B0603020202020204" pitchFamily="34" charset="0"/>
            </a:endParaRPr>
          </a:p>
          <a:p>
            <a:pPr marL="514343" indent="-285750" algn="just"/>
            <a:r>
              <a:rPr lang="it-IT" sz="24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indicatori di output e risultato individuati dal PR 21/27</a:t>
            </a:r>
            <a:endParaRPr lang="it-IT" sz="2400" dirty="0">
              <a:latin typeface="Titillium Web" panose="00000500000000000000" pitchFamily="2" charset="0"/>
              <a:ea typeface="Times New Roman" panose="02020603050405020304" pitchFamily="18" charset="0"/>
              <a:cs typeface="Trebuchet MS" panose="020B0603020202020204" pitchFamily="34" charset="0"/>
            </a:endParaRPr>
          </a:p>
          <a:p>
            <a:pPr marL="514343" indent="-285750" algn="just"/>
            <a:r>
              <a:rPr lang="it-IT" sz="24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indicatori presenti nei documenti di pianificazione/programmazione regionale</a:t>
            </a:r>
            <a:endParaRPr lang="it-IT" sz="2400" dirty="0">
              <a:effectLst/>
              <a:latin typeface="Titillium Web" panose="00000500000000000000" pitchFamily="2" charset="0"/>
              <a:ea typeface="Trebuchet MS" panose="020B0603020202020204" pitchFamily="34" charset="0"/>
              <a:cs typeface="Trebuchet MS" panose="020B0603020202020204" pitchFamily="34" charset="0"/>
            </a:endParaRPr>
          </a:p>
          <a:p>
            <a:endParaRPr lang="it-IT" dirty="0">
              <a:latin typeface="Titillium Web" panose="00000500000000000000" pitchFamily="2" charset="0"/>
            </a:endParaRPr>
          </a:p>
          <a:p>
            <a:r>
              <a:rPr lang="it-IT" dirty="0">
                <a:latin typeface="Titillium Web" panose="00000500000000000000" pitchFamily="2" charset="0"/>
              </a:rPr>
              <a:t>Il DEFR 2025/2027 terrà conto del contenuto della </a:t>
            </a:r>
            <a:r>
              <a:rPr lang="it-IT" dirty="0" err="1">
                <a:latin typeface="Titillium Web" panose="00000500000000000000" pitchFamily="2" charset="0"/>
              </a:rPr>
              <a:t>SrSS</a:t>
            </a:r>
            <a:endParaRPr lang="it-IT" dirty="0">
              <a:latin typeface="Titillium Web" panose="00000500000000000000" pitchFamily="2" charset="0"/>
            </a:endParaRPr>
          </a:p>
        </p:txBody>
      </p:sp>
      <p:sp>
        <p:nvSpPr>
          <p:cNvPr id="5" name="Titolo 1">
            <a:extLst>
              <a:ext uri="{FF2B5EF4-FFF2-40B4-BE49-F238E27FC236}">
                <a16:creationId xmlns:a16="http://schemas.microsoft.com/office/drawing/2014/main" id="{2841536D-6D11-1D27-03EC-5917F27417BA}"/>
              </a:ext>
            </a:extLst>
          </p:cNvPr>
          <p:cNvSpPr>
            <a:spLocks noGrp="1"/>
          </p:cNvSpPr>
          <p:nvPr>
            <p:ph type="title"/>
          </p:nvPr>
        </p:nvSpPr>
        <p:spPr>
          <a:xfrm>
            <a:off x="342899" y="309563"/>
            <a:ext cx="11505763" cy="854075"/>
          </a:xfrm>
        </p:spPr>
        <p:txBody>
          <a:bodyPr>
            <a:normAutofit fontScale="90000"/>
          </a:bodyPr>
          <a:lstStyle/>
          <a:p>
            <a:r>
              <a:rPr lang="it-IT" i="1" dirty="0">
                <a:latin typeface="Titillium Web" panose="00000500000000000000" pitchFamily="2" charset="0"/>
              </a:rPr>
              <a:t>Il monitoraggio della strategia Regionale di Sviluppo Sostenibile</a:t>
            </a:r>
          </a:p>
        </p:txBody>
      </p:sp>
    </p:spTree>
    <p:extLst>
      <p:ext uri="{BB962C8B-B14F-4D97-AF65-F5344CB8AC3E}">
        <p14:creationId xmlns:p14="http://schemas.microsoft.com/office/powerpoint/2010/main" val="346420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627082-0D7E-AD2F-572F-91C790B17F6F}"/>
              </a:ext>
            </a:extLst>
          </p:cNvPr>
          <p:cNvSpPr>
            <a:spLocks noGrp="1"/>
          </p:cNvSpPr>
          <p:nvPr>
            <p:ph type="title"/>
          </p:nvPr>
        </p:nvSpPr>
        <p:spPr>
          <a:xfrm>
            <a:off x="242954" y="0"/>
            <a:ext cx="11706092" cy="853352"/>
          </a:xfrm>
        </p:spPr>
        <p:txBody>
          <a:bodyPr>
            <a:normAutofit fontScale="90000"/>
          </a:bodyPr>
          <a:lstStyle/>
          <a:p>
            <a:r>
              <a:rPr lang="it-IT" i="1" dirty="0">
                <a:latin typeface="Titillium Web" panose="00000500000000000000" pitchFamily="2" charset="0"/>
              </a:rPr>
              <a:t>Sistema per il Monitoraggio Strategia Sviluppo Sostenibile (S4) </a:t>
            </a:r>
          </a:p>
        </p:txBody>
      </p:sp>
      <p:sp>
        <p:nvSpPr>
          <p:cNvPr id="6" name="CasellaDiTesto 5">
            <a:extLst>
              <a:ext uri="{FF2B5EF4-FFF2-40B4-BE49-F238E27FC236}">
                <a16:creationId xmlns:a16="http://schemas.microsoft.com/office/drawing/2014/main" id="{EB0952E0-5691-2C82-B8B8-3CE22979F009}"/>
              </a:ext>
            </a:extLst>
          </p:cNvPr>
          <p:cNvSpPr txBox="1"/>
          <p:nvPr/>
        </p:nvSpPr>
        <p:spPr>
          <a:xfrm>
            <a:off x="113071" y="853352"/>
            <a:ext cx="11706092" cy="5970865"/>
          </a:xfrm>
          <a:prstGeom prst="rect">
            <a:avLst/>
          </a:prstGeom>
          <a:noFill/>
        </p:spPr>
        <p:txBody>
          <a:bodyPr wrap="square">
            <a:spAutoFit/>
          </a:bodyPr>
          <a:lstStyle/>
          <a:p>
            <a:pPr algn="just">
              <a:spcAft>
                <a:spcPts val="1200"/>
              </a:spcAft>
            </a:pPr>
            <a:endParaRPr lang="it-IT" sz="24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endParaRPr>
          </a:p>
          <a:p>
            <a:pPr algn="just">
              <a:spcAft>
                <a:spcPts val="1200"/>
              </a:spcAft>
            </a:pPr>
            <a:r>
              <a:rPr lang="it-IT" sz="24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Lo sviluppo di un sistema di monitoraggio della </a:t>
            </a:r>
            <a:r>
              <a:rPr lang="it-IT" sz="2400" dirty="0" err="1">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SRSvS</a:t>
            </a:r>
            <a:r>
              <a:rPr lang="it-IT" sz="24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 sarà:</a:t>
            </a:r>
            <a:endParaRPr lang="it-IT" sz="2400" dirty="0">
              <a:effectLst/>
              <a:latin typeface="Titillium Web" panose="00000500000000000000" pitchFamily="2" charset="0"/>
              <a:ea typeface="Trebuchet MS" panose="020B0603020202020204" pitchFamily="34" charset="0"/>
              <a:cs typeface="Trebuchet MS" panose="020B0603020202020204" pitchFamily="34" charset="0"/>
            </a:endParaRPr>
          </a:p>
          <a:p>
            <a:pPr marL="457200" algn="just"/>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1.	integrato, in modo da seguire tutte le fasi del ciclo di programmazione e attuazione di una politica</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457200" algn="just"/>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2.	complesso :</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12573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in grado di cogliere la complessità degli obiettivi di sostenibilità in ottica integrata e territoriale</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1257300" indent="-342900" algn="just">
              <a:spcAft>
                <a:spcPts val="1200"/>
              </a:spcAft>
              <a:buFont typeface="Arial" panose="020B0604020202020204" pitchFamily="34" charset="0"/>
              <a:buChar char="•"/>
            </a:pPr>
            <a:r>
              <a:rPr lang="it-IT" sz="2000" dirty="0">
                <a:solidFill>
                  <a:srgbClr val="000000"/>
                </a:solidFill>
                <a:latin typeface="Titillium Web" panose="00000500000000000000" pitchFamily="2" charset="0"/>
                <a:ea typeface="Times New Roman" panose="02020603050405020304" pitchFamily="18" charset="0"/>
                <a:cs typeface="Trebuchet MS" panose="020B0603020202020204" pitchFamily="34" charset="0"/>
              </a:rPr>
              <a:t>c</a:t>
            </a: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he tenga conto delle diverse tipologie di monitoraggio</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algn="just">
              <a:spcBef>
                <a:spcPts val="1200"/>
              </a:spcBef>
            </a:pPr>
            <a:r>
              <a:rPr lang="it-IT" sz="24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Le finalità del sistema S4 sono:</a:t>
            </a:r>
            <a:endParaRPr lang="it-IT" sz="24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gestione dei diversi fondi;</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monitorare gli indicatori per il raggiungimento degli Obiettivi Strategici dei fondi;</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definire i mapping tra le classificazioni degli interventi dei fondi con il modello del documento programmatico di Sviluppo Sostenibile dell’Agenda 2030;</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sfruttare i dati già a disposizione dei diversi sistemi informativi regionali; </a:t>
            </a:r>
            <a:endParaRPr lang="it-IT" sz="2000" dirty="0">
              <a:effectLst/>
              <a:latin typeface="Titillium Web" panose="00000500000000000000" pitchFamily="2" charset="0"/>
              <a:ea typeface="Trebuchet MS" panose="020B0603020202020204" pitchFamily="34" charset="0"/>
              <a:cs typeface="Trebuchet MS" panose="020B0603020202020204" pitchFamily="34" charset="0"/>
            </a:endParaRPr>
          </a:p>
          <a:p>
            <a:pPr marL="800100" indent="-342900" algn="just">
              <a:spcAft>
                <a:spcPts val="1200"/>
              </a:spcAft>
              <a:buFont typeface="Arial" panose="020B0604020202020204" pitchFamily="34" charset="0"/>
              <a:buChar char="•"/>
            </a:pPr>
            <a:r>
              <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Condivisione con gli </a:t>
            </a:r>
            <a:r>
              <a:rPr lang="it-IT" sz="2000" dirty="0" err="1">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rPr>
              <a:t>stakeholders</a:t>
            </a:r>
            <a:endParaRPr lang="it-IT" sz="2000" dirty="0">
              <a:solidFill>
                <a:srgbClr val="000000"/>
              </a:solidFill>
              <a:effectLst/>
              <a:latin typeface="Titillium Web" panose="00000500000000000000" pitchFamily="2" charset="0"/>
              <a:ea typeface="Times New Roman" panose="02020603050405020304" pitchFamily="18" charset="0"/>
              <a:cs typeface="Trebuchet MS" panose="020B0603020202020204" pitchFamily="34" charset="0"/>
            </a:endParaRPr>
          </a:p>
          <a:p>
            <a:pPr marL="457200" algn="just">
              <a:spcAft>
                <a:spcPts val="1200"/>
              </a:spcAft>
            </a:pPr>
            <a:r>
              <a:rPr lang="it-IT" sz="2000" u="sng" dirty="0">
                <a:solidFill>
                  <a:srgbClr val="000000"/>
                </a:solidFill>
                <a:latin typeface="Titillium Web" panose="00000500000000000000" pitchFamily="2" charset="0"/>
                <a:ea typeface="Trebuchet MS" panose="020B0603020202020204" pitchFamily="34" charset="0"/>
                <a:cs typeface="Trebuchet MS" panose="020B0603020202020204" pitchFamily="34" charset="0"/>
              </a:rPr>
              <a:t>Si prevede lo sviluppo in riuso interno della Piattaforma «Ama Calabria»</a:t>
            </a:r>
            <a:endParaRPr lang="it-IT" sz="2000" u="sng" dirty="0">
              <a:effectLst/>
              <a:latin typeface="Titillium Web" panose="00000500000000000000" pitchFamily="2"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420654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9C1733FB-908C-7516-E87C-F3EB04577723}"/>
              </a:ext>
            </a:extLst>
          </p:cNvPr>
          <p:cNvSpPr>
            <a:spLocks noGrp="1"/>
          </p:cNvSpPr>
          <p:nvPr>
            <p:ph sz="quarter" idx="14"/>
          </p:nvPr>
        </p:nvSpPr>
        <p:spPr>
          <a:xfrm>
            <a:off x="165918" y="363899"/>
            <a:ext cx="11883513" cy="5840958"/>
          </a:xfrm>
        </p:spPr>
        <p:txBody>
          <a:bodyPr>
            <a:normAutofit fontScale="62500" lnSpcReduction="20000"/>
          </a:bodyPr>
          <a:lstStyle/>
          <a:p>
            <a:pPr marL="0" indent="0" algn="just">
              <a:buNone/>
            </a:pPr>
            <a:r>
              <a:rPr lang="it-IT" sz="3800" b="1" dirty="0">
                <a:latin typeface="Titillium Web" panose="00000500000000000000" pitchFamily="2" charset="0"/>
              </a:rPr>
              <a:t>Cronoprogramma</a:t>
            </a:r>
          </a:p>
          <a:p>
            <a:pPr marL="0" indent="0">
              <a:buNone/>
            </a:pPr>
            <a:r>
              <a:rPr lang="it-IT" sz="2400" dirty="0">
                <a:latin typeface="Titillium Web" panose="00000500000000000000" pitchFamily="2" charset="0"/>
              </a:rPr>
              <a:t> </a:t>
            </a:r>
          </a:p>
          <a:p>
            <a:pPr marL="514350" indent="-514350" algn="just">
              <a:buFont typeface="+mj-lt"/>
              <a:buAutoNum type="arabicPeriod"/>
            </a:pPr>
            <a:r>
              <a:rPr lang="it-IT" sz="2400" dirty="0">
                <a:latin typeface="Titillium Web" panose="00000500000000000000" pitchFamily="2" charset="0"/>
              </a:rPr>
              <a:t>Condivisione della versione finale della </a:t>
            </a:r>
            <a:r>
              <a:rPr lang="it-IT" sz="2400" dirty="0" err="1">
                <a:latin typeface="Titillium Web" panose="00000500000000000000" pitchFamily="2" charset="0"/>
              </a:rPr>
              <a:t>SrSS</a:t>
            </a:r>
            <a:r>
              <a:rPr lang="it-IT" sz="2400" dirty="0">
                <a:latin typeface="Titillium Web" panose="00000500000000000000" pitchFamily="2" charset="0"/>
              </a:rPr>
              <a:t> all’interno della Cabina di Regia </a:t>
            </a:r>
            <a:r>
              <a:rPr lang="it-IT" sz="2400" b="1" dirty="0">
                <a:latin typeface="Titillium Web" panose="00000500000000000000" pitchFamily="2" charset="0"/>
              </a:rPr>
              <a:t>( dal 22 al 25 Luglio 2024 )</a:t>
            </a:r>
          </a:p>
          <a:p>
            <a:pPr marL="514350" indent="-514350" algn="just">
              <a:buFont typeface="+mj-lt"/>
              <a:buAutoNum type="arabicPeriod"/>
            </a:pPr>
            <a:r>
              <a:rPr lang="it-IT" sz="2400" dirty="0">
                <a:latin typeface="Titillium Web" panose="00000500000000000000" pitchFamily="2" charset="0"/>
              </a:rPr>
              <a:t>Condivisione delle Linee Guida della </a:t>
            </a:r>
            <a:r>
              <a:rPr lang="it-IT" sz="2400" dirty="0" err="1">
                <a:latin typeface="Titillium Web" panose="00000500000000000000" pitchFamily="2" charset="0"/>
              </a:rPr>
              <a:t>SrSS</a:t>
            </a:r>
            <a:r>
              <a:rPr lang="it-IT" sz="2400" dirty="0">
                <a:latin typeface="Titillium Web" panose="00000500000000000000" pitchFamily="2" charset="0"/>
              </a:rPr>
              <a:t> con gli </a:t>
            </a:r>
            <a:r>
              <a:rPr lang="it-IT" sz="2400" dirty="0" err="1">
                <a:latin typeface="Titillium Web" panose="00000500000000000000" pitchFamily="2" charset="0"/>
              </a:rPr>
              <a:t>Stakeolders</a:t>
            </a:r>
            <a:r>
              <a:rPr lang="it-IT" sz="2400" dirty="0">
                <a:latin typeface="Titillium Web" panose="00000500000000000000" pitchFamily="2" charset="0"/>
              </a:rPr>
              <a:t> in occasione del FORUM Nazionale R-</a:t>
            </a:r>
            <a:r>
              <a:rPr lang="it-IT" sz="2400" dirty="0" err="1">
                <a:latin typeface="Titillium Web" panose="00000500000000000000" pitchFamily="2" charset="0"/>
              </a:rPr>
              <a:t>Educ</a:t>
            </a:r>
            <a:r>
              <a:rPr lang="it-IT" sz="2400" dirty="0">
                <a:latin typeface="Titillium Web" panose="00000500000000000000" pitchFamily="2" charset="0"/>
              </a:rPr>
              <a:t> del </a:t>
            </a:r>
            <a:r>
              <a:rPr lang="it-IT" sz="2400" b="1" dirty="0">
                <a:latin typeface="Titillium Web" panose="00000500000000000000" pitchFamily="2" charset="0"/>
              </a:rPr>
              <a:t>23 Luglio </a:t>
            </a:r>
            <a:r>
              <a:rPr lang="it-IT" sz="2400" dirty="0">
                <a:latin typeface="Titillium Web" panose="00000500000000000000" pitchFamily="2" charset="0"/>
              </a:rPr>
              <a:t>in Cittadella regionale</a:t>
            </a:r>
          </a:p>
          <a:p>
            <a:pPr marL="514350" indent="-514350" algn="just">
              <a:buFont typeface="+mj-lt"/>
              <a:buAutoNum type="arabicPeriod"/>
            </a:pPr>
            <a:r>
              <a:rPr lang="it-IT" sz="2400" dirty="0">
                <a:latin typeface="Titillium Web" panose="00000500000000000000" pitchFamily="2" charset="0"/>
              </a:rPr>
              <a:t>Proposta di DGR di approvazione </a:t>
            </a:r>
            <a:r>
              <a:rPr lang="it-IT" sz="2400" b="1" dirty="0">
                <a:latin typeface="Titillium Web" panose="00000500000000000000" pitchFamily="2" charset="0"/>
              </a:rPr>
              <a:t>(entro il 31 Luglio 2024)</a:t>
            </a:r>
          </a:p>
          <a:p>
            <a:pPr marL="0" indent="0" algn="just">
              <a:buNone/>
            </a:pPr>
            <a:endParaRPr lang="it-IT" sz="2400" dirty="0">
              <a:latin typeface="Titillium Web" panose="00000500000000000000" pitchFamily="2" charset="0"/>
            </a:endParaRPr>
          </a:p>
          <a:p>
            <a:pPr marL="0" indent="0" algn="just">
              <a:buNone/>
            </a:pPr>
            <a:r>
              <a:rPr lang="it-IT" sz="3800" b="1" dirty="0">
                <a:latin typeface="Titillium Web" panose="00000500000000000000" pitchFamily="2" charset="0"/>
              </a:rPr>
              <a:t>PROSSIMI PASSI (successivi alla sottoscrizione dell’Accordo con il MASE)</a:t>
            </a:r>
          </a:p>
          <a:p>
            <a:pPr marL="0" indent="0" algn="just">
              <a:buNone/>
            </a:pPr>
            <a:endParaRPr lang="it-IT" sz="2400" dirty="0">
              <a:latin typeface="Titillium Web" panose="00000500000000000000" pitchFamily="2" charset="0"/>
            </a:endParaRPr>
          </a:p>
          <a:p>
            <a:pPr marL="514350" indent="-514350" algn="just">
              <a:buFont typeface="+mj-lt"/>
              <a:buAutoNum type="arabicPeriod"/>
            </a:pPr>
            <a:r>
              <a:rPr lang="it-IT" sz="2400" dirty="0">
                <a:latin typeface="Titillium Web" panose="00000500000000000000" pitchFamily="2" charset="0"/>
              </a:rPr>
              <a:t>Sviluppo di un percorso ai fini della partecipazione, condivisione e comunicazione della Strategia agli stakeholder</a:t>
            </a:r>
          </a:p>
          <a:p>
            <a:pPr lvl="2" algn="just">
              <a:lnSpc>
                <a:spcPct val="100000"/>
              </a:lnSpc>
            </a:pPr>
            <a:r>
              <a:rPr lang="it-IT" sz="2400" dirty="0">
                <a:latin typeface="Titillium Web" panose="00000500000000000000" pitchFamily="2" charset="0"/>
              </a:rPr>
              <a:t>Localizzazione della Strategia regionale per lo Sviluppo Sostenibile</a:t>
            </a:r>
          </a:p>
          <a:p>
            <a:pPr lvl="2" algn="just">
              <a:lnSpc>
                <a:spcPct val="100000"/>
              </a:lnSpc>
            </a:pPr>
            <a:r>
              <a:rPr lang="it-IT" sz="2400" dirty="0">
                <a:solidFill>
                  <a:srgbClr val="000000"/>
                </a:solidFill>
                <a:effectLst/>
                <a:latin typeface="Titillium Web" panose="00000500000000000000" pitchFamily="2" charset="0"/>
                <a:ea typeface="Times New Roman" panose="02020603050405020304" pitchFamily="18" charset="0"/>
              </a:rPr>
              <a:t>Promozione di azioni territoriali per lo Sviluppo Sostenibile</a:t>
            </a:r>
          </a:p>
          <a:p>
            <a:pPr lvl="2" algn="just">
              <a:lnSpc>
                <a:spcPct val="100000"/>
              </a:lnSpc>
            </a:pPr>
            <a:r>
              <a:rPr lang="it-IT" sz="2400" dirty="0">
                <a:latin typeface="Titillium Web" panose="00000500000000000000" pitchFamily="2" charset="0"/>
              </a:rPr>
              <a:t>Organizzazione di un forum annuale per lo Sviluppo Sostenibile</a:t>
            </a:r>
          </a:p>
          <a:p>
            <a:pPr marL="514350" indent="-514350" algn="just">
              <a:lnSpc>
                <a:spcPct val="100000"/>
              </a:lnSpc>
              <a:buFont typeface="+mj-lt"/>
              <a:buAutoNum type="arabicPeriod"/>
            </a:pPr>
            <a:r>
              <a:rPr lang="it-IT" sz="2400" dirty="0">
                <a:latin typeface="Titillium Web" panose="00000500000000000000" pitchFamily="2" charset="0"/>
              </a:rPr>
              <a:t>Individuazione di una nuova </a:t>
            </a:r>
            <a:r>
              <a:rPr lang="it-IT" sz="2400" dirty="0" err="1">
                <a:latin typeface="Titillium Web" panose="00000500000000000000" pitchFamily="2" charset="0"/>
              </a:rPr>
              <a:t>Governance</a:t>
            </a:r>
            <a:r>
              <a:rPr lang="it-IT" sz="2400" dirty="0">
                <a:latin typeface="Titillium Web" panose="00000500000000000000" pitchFamily="2" charset="0"/>
              </a:rPr>
              <a:t> (oltre la DGR n. 236/24) capace di garantire la rilevazione ed il monitoraggio della </a:t>
            </a:r>
            <a:r>
              <a:rPr lang="it-IT" sz="2400" dirty="0" err="1">
                <a:latin typeface="Titillium Web" panose="00000500000000000000" pitchFamily="2" charset="0"/>
              </a:rPr>
              <a:t>SrSS</a:t>
            </a:r>
            <a:r>
              <a:rPr lang="it-IT" sz="2400" dirty="0">
                <a:latin typeface="Titillium Web" panose="00000500000000000000" pitchFamily="2" charset="0"/>
              </a:rPr>
              <a:t> nella fase di attuazione, anche mediante il potenziamento del Settore «Statistico» della Regione Calabria (anche in relazione al disposto della Legge regionale 15 marzo 2024, n. 11 «Disciplina del Sistema Statistico Calabria (</a:t>
            </a:r>
            <a:r>
              <a:rPr lang="it-IT" sz="2400" dirty="0" err="1">
                <a:latin typeface="Titillium Web" panose="00000500000000000000" pitchFamily="2" charset="0"/>
              </a:rPr>
              <a:t>SiSCal</a:t>
            </a:r>
            <a:r>
              <a:rPr lang="it-IT" sz="2400" dirty="0">
                <a:latin typeface="Titillium Web" panose="00000500000000000000" pitchFamily="2" charset="0"/>
              </a:rPr>
              <a:t>)».</a:t>
            </a:r>
          </a:p>
          <a:p>
            <a:pPr marL="514350" indent="-514350" algn="just">
              <a:lnSpc>
                <a:spcPct val="100000"/>
              </a:lnSpc>
              <a:buFont typeface="+mj-lt"/>
              <a:buAutoNum type="arabicPeriod"/>
            </a:pPr>
            <a:r>
              <a:rPr lang="it-IT" sz="2400" dirty="0">
                <a:latin typeface="Titillium Web" panose="00000500000000000000" pitchFamily="2" charset="0"/>
              </a:rPr>
              <a:t>Favorire l’instaurazione di una attività di collaborazione tra la Cabina di Regia regionale e la Cabina di regia della città metropolitana di Reggio Calabria</a:t>
            </a:r>
          </a:p>
          <a:p>
            <a:pPr marL="514350" indent="-514350" algn="just">
              <a:lnSpc>
                <a:spcPct val="100000"/>
              </a:lnSpc>
              <a:buFont typeface="+mj-lt"/>
              <a:buAutoNum type="arabicPeriod"/>
            </a:pPr>
            <a:r>
              <a:rPr lang="it-IT" sz="2400" dirty="0">
                <a:latin typeface="Titillium Web" panose="00000500000000000000" pitchFamily="2" charset="0"/>
              </a:rPr>
              <a:t>Aggiornamento della Strategia alla </a:t>
            </a:r>
            <a:r>
              <a:rPr lang="it-IT" sz="2400" dirty="0" err="1">
                <a:latin typeface="Titillium Web" panose="00000500000000000000" pitchFamily="2" charset="0"/>
              </a:rPr>
              <a:t>SNSvS</a:t>
            </a:r>
            <a:r>
              <a:rPr lang="it-IT" sz="2400" dirty="0">
                <a:latin typeface="Titillium Web" panose="00000500000000000000" pitchFamily="2" charset="0"/>
              </a:rPr>
              <a:t> da ultimo approvata con Delibera CITE del 18 settembre 2023 </a:t>
            </a:r>
          </a:p>
          <a:p>
            <a:pPr marL="514350" indent="-514350" algn="just">
              <a:lnSpc>
                <a:spcPct val="100000"/>
              </a:lnSpc>
              <a:buFont typeface="+mj-lt"/>
              <a:buAutoNum type="arabicPeriod"/>
            </a:pPr>
            <a:r>
              <a:rPr lang="it-IT" sz="2400" dirty="0">
                <a:latin typeface="Titillium Web" panose="00000500000000000000" pitchFamily="2" charset="0"/>
              </a:rPr>
              <a:t>Favorire l’integrazione tra la Strategia e le Strategie Urbane. </a:t>
            </a:r>
          </a:p>
          <a:p>
            <a:pPr marL="514350" indent="-514350" algn="just">
              <a:lnSpc>
                <a:spcPct val="100000"/>
              </a:lnSpc>
              <a:buFont typeface="+mj-lt"/>
              <a:buAutoNum type="arabicPeriod"/>
            </a:pPr>
            <a:r>
              <a:rPr lang="it-IT" sz="2400" dirty="0">
                <a:solidFill>
                  <a:srgbClr val="000000"/>
                </a:solidFill>
                <a:effectLst/>
                <a:latin typeface="Titillium Web" panose="00000500000000000000" pitchFamily="2" charset="0"/>
                <a:ea typeface="Times New Roman" panose="02020603050405020304" pitchFamily="18" charset="0"/>
              </a:rPr>
              <a:t>Favorire l’integrazione tra la Strategia e le Aree Interne. </a:t>
            </a:r>
            <a:endParaRPr lang="it-IT" sz="2400" dirty="0">
              <a:latin typeface="Titillium Web" panose="00000500000000000000" pitchFamily="2" charset="0"/>
            </a:endParaRPr>
          </a:p>
        </p:txBody>
      </p:sp>
    </p:spTree>
    <p:extLst>
      <p:ext uri="{BB962C8B-B14F-4D97-AF65-F5344CB8AC3E}">
        <p14:creationId xmlns:p14="http://schemas.microsoft.com/office/powerpoint/2010/main" val="407391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0510D-26CF-AC93-F2EE-B13C7ACBFC13}"/>
              </a:ext>
            </a:extLst>
          </p:cNvPr>
          <p:cNvSpPr>
            <a:spLocks noGrp="1"/>
          </p:cNvSpPr>
          <p:nvPr>
            <p:ph type="title"/>
          </p:nvPr>
        </p:nvSpPr>
        <p:spPr>
          <a:xfrm>
            <a:off x="250327" y="177551"/>
            <a:ext cx="11691344" cy="853352"/>
          </a:xfrm>
        </p:spPr>
        <p:txBody>
          <a:bodyPr>
            <a:normAutofit/>
          </a:bodyPr>
          <a:lstStyle/>
          <a:p>
            <a:r>
              <a:rPr lang="it-IT" sz="3200" i="1" dirty="0">
                <a:latin typeface="Titillium Web" panose="00000500000000000000" pitchFamily="2" charset="0"/>
              </a:rPr>
              <a:t>Il percorso seguito</a:t>
            </a:r>
          </a:p>
        </p:txBody>
      </p:sp>
      <p:sp>
        <p:nvSpPr>
          <p:cNvPr id="7" name="CasellaDiTesto 6">
            <a:extLst>
              <a:ext uri="{FF2B5EF4-FFF2-40B4-BE49-F238E27FC236}">
                <a16:creationId xmlns:a16="http://schemas.microsoft.com/office/drawing/2014/main" id="{739E965A-F9AF-8125-3362-3F1EE299F3A1}"/>
              </a:ext>
            </a:extLst>
          </p:cNvPr>
          <p:cNvSpPr txBox="1"/>
          <p:nvPr/>
        </p:nvSpPr>
        <p:spPr>
          <a:xfrm>
            <a:off x="2773956" y="1528343"/>
            <a:ext cx="9117011" cy="1815882"/>
          </a:xfrm>
          <a:prstGeom prst="rect">
            <a:avLst/>
          </a:prstGeom>
          <a:noFill/>
        </p:spPr>
        <p:txBody>
          <a:bodyPr wrap="square" rtlCol="0">
            <a:spAutoFit/>
          </a:bodyPr>
          <a:lstStyle/>
          <a:p>
            <a:pPr marL="285750" indent="-285750" algn="just">
              <a:buFont typeface="Wingdings" panose="05000000000000000000" pitchFamily="2" charset="2"/>
              <a:buChar char="Ø"/>
              <a:defRPr/>
            </a:pPr>
            <a:r>
              <a:rPr lang="it-IT" sz="1400" dirty="0">
                <a:solidFill>
                  <a:prstClr val="black">
                    <a:lumMod val="75000"/>
                    <a:lumOff val="25000"/>
                  </a:prstClr>
                </a:solidFill>
                <a:latin typeface="Titillium Web" panose="00000500000000000000" pitchFamily="2" charset="0"/>
              </a:rPr>
              <a:t>La DGR n. 236/2024 ha avviato il processo di redazione/Aggiornamento della </a:t>
            </a:r>
            <a:r>
              <a:rPr lang="it-IT" sz="1400" dirty="0" err="1">
                <a:solidFill>
                  <a:prstClr val="black">
                    <a:lumMod val="75000"/>
                    <a:lumOff val="25000"/>
                  </a:prstClr>
                </a:solidFill>
                <a:latin typeface="Titillium Web" panose="00000500000000000000" pitchFamily="2" charset="0"/>
              </a:rPr>
              <a:t>SrSS</a:t>
            </a:r>
            <a:r>
              <a:rPr lang="it-IT" sz="1400" dirty="0">
                <a:solidFill>
                  <a:prstClr val="black">
                    <a:lumMod val="75000"/>
                    <a:lumOff val="25000"/>
                  </a:prstClr>
                </a:solidFill>
                <a:latin typeface="Titillium Web" panose="00000500000000000000" pitchFamily="2" charset="0"/>
              </a:rPr>
              <a:t>. Il </a:t>
            </a:r>
            <a:r>
              <a:rPr lang="it-IT" sz="1400" dirty="0" err="1">
                <a:solidFill>
                  <a:prstClr val="black">
                    <a:lumMod val="75000"/>
                    <a:lumOff val="25000"/>
                  </a:prstClr>
                </a:solidFill>
                <a:latin typeface="Titillium Web" panose="00000500000000000000" pitchFamily="2" charset="0"/>
              </a:rPr>
              <a:t>GdL</a:t>
            </a:r>
            <a:r>
              <a:rPr lang="it-IT" sz="1400" dirty="0">
                <a:solidFill>
                  <a:prstClr val="black">
                    <a:lumMod val="75000"/>
                    <a:lumOff val="25000"/>
                  </a:prstClr>
                </a:solidFill>
                <a:latin typeface="Titillium Web" panose="00000500000000000000" pitchFamily="2" charset="0"/>
              </a:rPr>
              <a:t> affidato al coordinamento della U.O.A. del Dipartimento PU ha avviato le attività chiedendo ai Dipartimenti – a partire dal posizionamento disponibile (quello della VAS del PR FESR FSE+ 2021 2027) </a:t>
            </a:r>
            <a:r>
              <a:rPr lang="it-IT" sz="1400" b="1" dirty="0">
                <a:solidFill>
                  <a:prstClr val="black">
                    <a:lumMod val="75000"/>
                    <a:lumOff val="25000"/>
                  </a:prstClr>
                </a:solidFill>
                <a:latin typeface="Titillium Web" panose="00000500000000000000" pitchFamily="2" charset="0"/>
              </a:rPr>
              <a:t>di collegare i contributi dei propri Documenti strategici con gli O.S. del PR 21_27 rispetto ai Goal </a:t>
            </a:r>
          </a:p>
          <a:p>
            <a:pPr algn="just">
              <a:defRPr/>
            </a:pPr>
            <a:endParaRPr lang="it-IT" sz="1400" b="1" dirty="0">
              <a:solidFill>
                <a:prstClr val="black">
                  <a:lumMod val="75000"/>
                  <a:lumOff val="25000"/>
                </a:prstClr>
              </a:solidFill>
              <a:latin typeface="Titillium Web" panose="00000500000000000000" pitchFamily="2" charset="0"/>
            </a:endParaRPr>
          </a:p>
          <a:p>
            <a:pPr marL="285750" indent="-285750" algn="just">
              <a:buFont typeface="Wingdings" panose="05000000000000000000" pitchFamily="2" charset="2"/>
              <a:buChar char="Ø"/>
              <a:defRPr/>
            </a:pPr>
            <a:r>
              <a:rPr lang="it-IT" sz="1400" dirty="0">
                <a:solidFill>
                  <a:prstClr val="black">
                    <a:lumMod val="75000"/>
                    <a:lumOff val="25000"/>
                  </a:prstClr>
                </a:solidFill>
                <a:latin typeface="Titillium Web" panose="00000500000000000000" pitchFamily="2" charset="0"/>
              </a:rPr>
              <a:t>i contributi forniti dai Dipartimenti </a:t>
            </a:r>
            <a:r>
              <a:rPr lang="it-IT" sz="1400" b="1" dirty="0">
                <a:solidFill>
                  <a:prstClr val="black">
                    <a:lumMod val="75000"/>
                    <a:lumOff val="25000"/>
                  </a:prstClr>
                </a:solidFill>
                <a:latin typeface="Titillium Web" panose="00000500000000000000" pitchFamily="2" charset="0"/>
              </a:rPr>
              <a:t>sono stati analizzati </a:t>
            </a:r>
            <a:r>
              <a:rPr lang="it-IT" sz="1400" dirty="0">
                <a:solidFill>
                  <a:prstClr val="black">
                    <a:lumMod val="75000"/>
                    <a:lumOff val="25000"/>
                  </a:prstClr>
                </a:solidFill>
                <a:latin typeface="Titillium Web" panose="00000500000000000000" pitchFamily="2" charset="0"/>
              </a:rPr>
              <a:t>e, nella prima fase, dando priorità agli ambiti le cui </a:t>
            </a:r>
            <a:r>
              <a:rPr lang="it-IT" sz="1400" b="1" dirty="0">
                <a:solidFill>
                  <a:prstClr val="black">
                    <a:lumMod val="75000"/>
                    <a:lumOff val="25000"/>
                  </a:prstClr>
                </a:solidFill>
                <a:latin typeface="Titillium Web" panose="00000500000000000000" pitchFamily="2" charset="0"/>
              </a:rPr>
              <a:t>tematiche avevano un Piano di Azione (approvato)</a:t>
            </a:r>
          </a:p>
          <a:p>
            <a:pPr algn="just">
              <a:defRPr/>
            </a:pPr>
            <a:endParaRPr lang="it-IT" sz="1400" dirty="0">
              <a:solidFill>
                <a:prstClr val="black">
                  <a:lumMod val="75000"/>
                  <a:lumOff val="25000"/>
                </a:prstClr>
              </a:solidFill>
              <a:latin typeface="Titillium Web" panose="00000500000000000000" pitchFamily="2" charset="0"/>
            </a:endParaRPr>
          </a:p>
        </p:txBody>
      </p:sp>
      <p:sp>
        <p:nvSpPr>
          <p:cNvPr id="8" name="CasellaDiTesto 7">
            <a:extLst>
              <a:ext uri="{FF2B5EF4-FFF2-40B4-BE49-F238E27FC236}">
                <a16:creationId xmlns:a16="http://schemas.microsoft.com/office/drawing/2014/main" id="{6B9C1528-EB01-F120-4AD5-0CC3E37A5021}"/>
              </a:ext>
            </a:extLst>
          </p:cNvPr>
          <p:cNvSpPr txBox="1"/>
          <p:nvPr/>
        </p:nvSpPr>
        <p:spPr>
          <a:xfrm>
            <a:off x="1263350" y="3015002"/>
            <a:ext cx="8033650" cy="18056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it-IT" sz="1400" b="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I Piani di azione </a:t>
            </a:r>
            <a:r>
              <a:rPr lang="it-IT" sz="1400" dirty="0">
                <a:solidFill>
                  <a:prstClr val="black">
                    <a:lumMod val="75000"/>
                    <a:lumOff val="25000"/>
                  </a:prstClr>
                </a:solidFill>
                <a:latin typeface="Titillium Web" panose="00000500000000000000" pitchFamily="2" charset="0"/>
              </a:rPr>
              <a:t>rappresentano quindi, </a:t>
            </a:r>
            <a:r>
              <a:rPr kumimoji="0" lang="it-IT" sz="1400" b="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la base per la </a:t>
            </a:r>
            <a:r>
              <a:rPr kumimoji="0" lang="it-IT" sz="1400" b="1"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predisposizione delle Schede </a:t>
            </a:r>
            <a:r>
              <a:rPr kumimoji="0" lang="it-IT" sz="1400" b="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in cui è stato sistematizzato il contributo alla Strate</a:t>
            </a:r>
            <a:r>
              <a:rPr lang="it-IT" sz="1400" dirty="0" err="1">
                <a:solidFill>
                  <a:prstClr val="black">
                    <a:lumMod val="75000"/>
                    <a:lumOff val="25000"/>
                  </a:prstClr>
                </a:solidFill>
                <a:latin typeface="Titillium Web" panose="00000500000000000000" pitchFamily="2" charset="0"/>
              </a:rPr>
              <a:t>gia</a:t>
            </a:r>
            <a:r>
              <a:rPr lang="it-IT" sz="1400" dirty="0">
                <a:solidFill>
                  <a:prstClr val="black">
                    <a:lumMod val="75000"/>
                    <a:lumOff val="25000"/>
                  </a:prstClr>
                </a:solidFill>
                <a:latin typeface="Titillium Web" panose="00000500000000000000" pitchFamily="2" charset="0"/>
              </a:rPr>
              <a:t> di Sviluppo sostenibile (in parallelo al DEFR)</a:t>
            </a:r>
          </a:p>
          <a:p>
            <a:pPr algn="just">
              <a:spcAft>
                <a:spcPts val="800"/>
              </a:spcAft>
              <a:defRPr/>
            </a:pPr>
            <a:r>
              <a:rPr lang="it-IT" sz="1400" dirty="0">
                <a:solidFill>
                  <a:prstClr val="black">
                    <a:lumMod val="75000"/>
                    <a:lumOff val="25000"/>
                  </a:prstClr>
                </a:solidFill>
                <a:latin typeface="Titillium Web" panose="00000500000000000000" pitchFamily="2" charset="0"/>
              </a:rPr>
              <a:t>In questo modo il monitoraggio dell'attuazione non sarà un’attività aggiuntiva per i Dipartimenti, in quanto parallela al PR FESR FSE+ e, quindi, </a:t>
            </a:r>
            <a:r>
              <a:rPr lang="it-IT" sz="1400" b="1" dirty="0">
                <a:solidFill>
                  <a:prstClr val="black">
                    <a:lumMod val="75000"/>
                    <a:lumOff val="25000"/>
                  </a:prstClr>
                </a:solidFill>
                <a:latin typeface="Titillium Web" panose="00000500000000000000" pitchFamily="2" charset="0"/>
              </a:rPr>
              <a:t>non aggrava il carico amministrativo regionale </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it-IT" sz="1400" b="1"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endParaRPr>
          </a:p>
        </p:txBody>
      </p:sp>
      <p:sp>
        <p:nvSpPr>
          <p:cNvPr id="9" name="CasellaDiTesto 8">
            <a:extLst>
              <a:ext uri="{FF2B5EF4-FFF2-40B4-BE49-F238E27FC236}">
                <a16:creationId xmlns:a16="http://schemas.microsoft.com/office/drawing/2014/main" id="{0CF70A35-8B78-F66A-E034-151B9491E128}"/>
              </a:ext>
            </a:extLst>
          </p:cNvPr>
          <p:cNvSpPr txBox="1"/>
          <p:nvPr/>
        </p:nvSpPr>
        <p:spPr>
          <a:xfrm>
            <a:off x="2717521" y="4524087"/>
            <a:ext cx="9140995" cy="2462213"/>
          </a:xfrm>
          <a:prstGeom prst="rect">
            <a:avLst/>
          </a:prstGeom>
          <a:noFill/>
        </p:spPr>
        <p:txBody>
          <a:bodyPr wrap="square" rtlCol="0">
            <a:spAutoFit/>
          </a:bodyPr>
          <a:lstStyle/>
          <a:p>
            <a:pPr marL="285750" indent="-285750" algn="just">
              <a:buFont typeface="Wingdings" panose="05000000000000000000" pitchFamily="2" charset="2"/>
              <a:buChar char="Ø"/>
              <a:defRPr/>
            </a:pPr>
            <a:r>
              <a:rPr lang="it-IT" sz="1400" dirty="0">
                <a:solidFill>
                  <a:prstClr val="black">
                    <a:lumMod val="75000"/>
                    <a:lumOff val="25000"/>
                  </a:prstClr>
                </a:solidFill>
                <a:latin typeface="Titillium Web" panose="00000500000000000000" pitchFamily="2" charset="0"/>
              </a:rPr>
              <a:t>La proposta da sottoporre alla Giunta Regionale sarà quindi una Strategia che </a:t>
            </a:r>
            <a:r>
              <a:rPr lang="it-IT" sz="1400" b="1" dirty="0">
                <a:solidFill>
                  <a:prstClr val="black">
                    <a:lumMod val="75000"/>
                    <a:lumOff val="25000"/>
                  </a:prstClr>
                </a:solidFill>
                <a:latin typeface="Titillium Web" panose="00000500000000000000" pitchFamily="2" charset="0"/>
              </a:rPr>
              <a:t>in questa pima fase considera il contributo fornito dal PR 2021-2027 negli ambiti dove è presente il Piano di Azione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it-IT" sz="1400" b="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400" b="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La Strategia di sviluppo sostenibile </a:t>
            </a:r>
            <a:r>
              <a:rPr kumimoji="0" lang="it-IT" sz="1400" b="1"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non è un documento statico, ma dinamico </a:t>
            </a:r>
            <a:r>
              <a:rPr kumimoji="0" lang="it-IT" sz="1400" b="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che sarà </a:t>
            </a:r>
            <a:r>
              <a:rPr kumimoji="0" lang="it-IT" sz="1400" b="1"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costantemente aggiornato; </a:t>
            </a:r>
            <a:r>
              <a:rPr kumimoji="0" lang="it-IT" sz="140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i contributi non presenti in questa fase dovranno raggiungere il necessario livello di maturità formale e sostanziale, in seguito integrati (altri Piani di Azione, altri Fondi)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it-IT" sz="1400" dirty="0">
              <a:solidFill>
                <a:prstClr val="black">
                  <a:lumMod val="75000"/>
                  <a:lumOff val="25000"/>
                </a:prstClr>
              </a:solidFill>
              <a:latin typeface="Titillium Web"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40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Questa prima fase è stata particolarmente utile anche per la creazione di </a:t>
            </a:r>
            <a:r>
              <a:rPr kumimoji="0" lang="it-IT" sz="1400" b="1"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un modello, </a:t>
            </a:r>
            <a:r>
              <a:rPr kumimoji="0" lang="it-IT" sz="140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di una  </a:t>
            </a:r>
            <a:r>
              <a:rPr kumimoji="0" lang="it-IT" sz="1400" b="1"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metodologia, d</a:t>
            </a:r>
            <a:r>
              <a:rPr kumimoji="0" lang="it-IT" sz="140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i riferimento per i Dipartimenti che devono ancora predisporre il loro Piano di Azione, rendendo </a:t>
            </a:r>
            <a:r>
              <a:rPr kumimoji="0" lang="it-IT" sz="1400" b="1"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flessibile e agevole l’aggiornamento della Strategia mediante l’utilizzo</a:t>
            </a:r>
            <a:r>
              <a:rPr kumimoji="0" lang="it-IT" sz="1400" b="1" i="0" u="none" strike="noStrike" kern="1200" cap="none" spc="0" normalizeH="0" noProof="0" dirty="0">
                <a:ln>
                  <a:noFill/>
                </a:ln>
                <a:solidFill>
                  <a:prstClr val="black">
                    <a:lumMod val="75000"/>
                    <a:lumOff val="25000"/>
                  </a:prstClr>
                </a:solidFill>
                <a:effectLst/>
                <a:uLnTx/>
                <a:uFillTx/>
                <a:latin typeface="Titillium Web" panose="00000500000000000000" pitchFamily="2" charset="0"/>
                <a:ea typeface="+mn-ea"/>
                <a:cs typeface="+mn-cs"/>
              </a:rPr>
              <a:t> di apposite Schede allegate alla </a:t>
            </a:r>
            <a:r>
              <a:rPr kumimoji="0" lang="it-IT" sz="1400" b="1" i="0" u="none" strike="noStrike" kern="1200" cap="none" spc="0" normalizeH="0" noProof="0" dirty="0" err="1">
                <a:ln>
                  <a:noFill/>
                </a:ln>
                <a:solidFill>
                  <a:prstClr val="black">
                    <a:lumMod val="75000"/>
                    <a:lumOff val="25000"/>
                  </a:prstClr>
                </a:solidFill>
                <a:effectLst/>
                <a:uLnTx/>
                <a:uFillTx/>
                <a:latin typeface="Titillium Web" panose="00000500000000000000" pitchFamily="2" charset="0"/>
                <a:ea typeface="+mn-ea"/>
                <a:cs typeface="+mn-cs"/>
              </a:rPr>
              <a:t>SrSS</a:t>
            </a:r>
            <a:r>
              <a:rPr kumimoji="0" lang="it-IT" sz="1400" b="0" i="0" u="none" strike="noStrike" kern="1200" cap="none" spc="0" normalizeH="0" baseline="0" noProof="0" dirty="0">
                <a:ln>
                  <a:noFill/>
                </a:ln>
                <a:solidFill>
                  <a:prstClr val="black">
                    <a:lumMod val="75000"/>
                    <a:lumOff val="25000"/>
                  </a:prstClr>
                </a:solidFill>
                <a:effectLst/>
                <a:uLnTx/>
                <a:uFillTx/>
                <a:latin typeface="Titillium Web" panose="00000500000000000000" pitchFamily="2" charset="0"/>
                <a:ea typeface="+mn-ea"/>
                <a:cs typeface="+mn-cs"/>
              </a:rPr>
              <a:t>.</a:t>
            </a:r>
          </a:p>
        </p:txBody>
      </p:sp>
      <p:cxnSp>
        <p:nvCxnSpPr>
          <p:cNvPr id="10" name="Straight Connector 17">
            <a:extLst>
              <a:ext uri="{FF2B5EF4-FFF2-40B4-BE49-F238E27FC236}">
                <a16:creationId xmlns:a16="http://schemas.microsoft.com/office/drawing/2014/main" id="{3DC7B0F8-FFE6-7C15-1419-9CD3BCDFBBF3}"/>
              </a:ext>
            </a:extLst>
          </p:cNvPr>
          <p:cNvCxnSpPr>
            <a:cxnSpLocks/>
          </p:cNvCxnSpPr>
          <p:nvPr/>
        </p:nvCxnSpPr>
        <p:spPr>
          <a:xfrm>
            <a:off x="1669448" y="5686136"/>
            <a:ext cx="1022993" cy="0"/>
          </a:xfrm>
          <a:prstGeom prst="line">
            <a:avLst/>
          </a:prstGeom>
          <a:ln w="25400">
            <a:solidFill>
              <a:srgbClr val="115875"/>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44">
            <a:extLst>
              <a:ext uri="{FF2B5EF4-FFF2-40B4-BE49-F238E27FC236}">
                <a16:creationId xmlns:a16="http://schemas.microsoft.com/office/drawing/2014/main" id="{E4537B06-BC68-1994-D3D2-4A2C9F9C8B4B}"/>
              </a:ext>
            </a:extLst>
          </p:cNvPr>
          <p:cNvCxnSpPr>
            <a:cxnSpLocks/>
          </p:cNvCxnSpPr>
          <p:nvPr/>
        </p:nvCxnSpPr>
        <p:spPr>
          <a:xfrm>
            <a:off x="2703327" y="4381906"/>
            <a:ext cx="0" cy="1564403"/>
          </a:xfrm>
          <a:prstGeom prst="line">
            <a:avLst/>
          </a:prstGeom>
          <a:ln w="25400">
            <a:solidFill>
              <a:srgbClr val="115875"/>
            </a:solidFill>
            <a:tailEnd type="none"/>
          </a:ln>
        </p:spPr>
        <p:style>
          <a:lnRef idx="1">
            <a:schemeClr val="accent1"/>
          </a:lnRef>
          <a:fillRef idx="0">
            <a:schemeClr val="accent1"/>
          </a:fillRef>
          <a:effectRef idx="0">
            <a:schemeClr val="accent1"/>
          </a:effectRef>
          <a:fontRef idx="minor">
            <a:schemeClr val="tx1"/>
          </a:fontRef>
        </p:style>
      </p:cxnSp>
      <p:sp>
        <p:nvSpPr>
          <p:cNvPr id="14" name="Freeform 7">
            <a:extLst>
              <a:ext uri="{FF2B5EF4-FFF2-40B4-BE49-F238E27FC236}">
                <a16:creationId xmlns:a16="http://schemas.microsoft.com/office/drawing/2014/main" id="{0FB29952-054B-82E0-0831-8C6EA15A3223}"/>
              </a:ext>
            </a:extLst>
          </p:cNvPr>
          <p:cNvSpPr>
            <a:spLocks/>
          </p:cNvSpPr>
          <p:nvPr/>
        </p:nvSpPr>
        <p:spPr bwMode="auto">
          <a:xfrm rot="12517024" flipH="1">
            <a:off x="470164" y="1466246"/>
            <a:ext cx="1553745" cy="1586946"/>
          </a:xfrm>
          <a:custGeom>
            <a:avLst/>
            <a:gdLst>
              <a:gd name="T0" fmla="*/ 348 w 688"/>
              <a:gd name="T1" fmla="*/ 640 h 696"/>
              <a:gd name="T2" fmla="*/ 56 w 688"/>
              <a:gd name="T3" fmla="*/ 348 h 696"/>
              <a:gd name="T4" fmla="*/ 348 w 688"/>
              <a:gd name="T5" fmla="*/ 56 h 696"/>
              <a:gd name="T6" fmla="*/ 617 w 688"/>
              <a:gd name="T7" fmla="*/ 233 h 696"/>
              <a:gd name="T8" fmla="*/ 688 w 688"/>
              <a:gd name="T9" fmla="*/ 274 h 696"/>
              <a:gd name="T10" fmla="*/ 348 w 688"/>
              <a:gd name="T11" fmla="*/ 0 h 696"/>
              <a:gd name="T12" fmla="*/ 0 w 688"/>
              <a:gd name="T13" fmla="*/ 348 h 696"/>
              <a:gd name="T14" fmla="*/ 348 w 688"/>
              <a:gd name="T15" fmla="*/ 696 h 696"/>
              <a:gd name="T16" fmla="*/ 688 w 688"/>
              <a:gd name="T17" fmla="*/ 421 h 696"/>
              <a:gd name="T18" fmla="*/ 617 w 688"/>
              <a:gd name="T19" fmla="*/ 462 h 696"/>
              <a:gd name="T20" fmla="*/ 348 w 688"/>
              <a:gd name="T21" fmla="*/ 64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96">
                <a:moveTo>
                  <a:pt x="348" y="640"/>
                </a:moveTo>
                <a:cubicBezTo>
                  <a:pt x="187" y="640"/>
                  <a:pt x="56" y="509"/>
                  <a:pt x="56" y="348"/>
                </a:cubicBezTo>
                <a:cubicBezTo>
                  <a:pt x="56" y="186"/>
                  <a:pt x="187" y="56"/>
                  <a:pt x="348" y="56"/>
                </a:cubicBezTo>
                <a:cubicBezTo>
                  <a:pt x="469" y="56"/>
                  <a:pt x="572" y="129"/>
                  <a:pt x="617" y="233"/>
                </a:cubicBezTo>
                <a:cubicBezTo>
                  <a:pt x="688" y="274"/>
                  <a:pt x="688" y="274"/>
                  <a:pt x="688" y="274"/>
                </a:cubicBezTo>
                <a:cubicBezTo>
                  <a:pt x="655" y="117"/>
                  <a:pt x="515" y="0"/>
                  <a:pt x="348" y="0"/>
                </a:cubicBezTo>
                <a:cubicBezTo>
                  <a:pt x="156" y="0"/>
                  <a:pt x="0" y="155"/>
                  <a:pt x="0" y="348"/>
                </a:cubicBezTo>
                <a:cubicBezTo>
                  <a:pt x="0" y="540"/>
                  <a:pt x="156" y="696"/>
                  <a:pt x="348" y="696"/>
                </a:cubicBezTo>
                <a:cubicBezTo>
                  <a:pt x="515" y="696"/>
                  <a:pt x="655" y="578"/>
                  <a:pt x="688" y="421"/>
                </a:cubicBezTo>
                <a:cubicBezTo>
                  <a:pt x="617" y="462"/>
                  <a:pt x="617" y="462"/>
                  <a:pt x="617" y="462"/>
                </a:cubicBezTo>
                <a:cubicBezTo>
                  <a:pt x="572" y="566"/>
                  <a:pt x="469" y="640"/>
                  <a:pt x="348" y="640"/>
                </a:cubicBezTo>
                <a:close/>
              </a:path>
            </a:pathLst>
          </a:custGeom>
          <a:solidFill>
            <a:srgbClr val="1B3F9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6C16BF28-73F0-CC0B-78F7-A94CBEC83E5E}"/>
              </a:ext>
            </a:extLst>
          </p:cNvPr>
          <p:cNvSpPr>
            <a:spLocks/>
          </p:cNvSpPr>
          <p:nvPr/>
        </p:nvSpPr>
        <p:spPr bwMode="auto">
          <a:xfrm rot="12619225" flipH="1">
            <a:off x="511244" y="4405062"/>
            <a:ext cx="1553745" cy="1586946"/>
          </a:xfrm>
          <a:custGeom>
            <a:avLst/>
            <a:gdLst>
              <a:gd name="T0" fmla="*/ 348 w 688"/>
              <a:gd name="T1" fmla="*/ 640 h 696"/>
              <a:gd name="T2" fmla="*/ 56 w 688"/>
              <a:gd name="T3" fmla="*/ 348 h 696"/>
              <a:gd name="T4" fmla="*/ 348 w 688"/>
              <a:gd name="T5" fmla="*/ 56 h 696"/>
              <a:gd name="T6" fmla="*/ 617 w 688"/>
              <a:gd name="T7" fmla="*/ 233 h 696"/>
              <a:gd name="T8" fmla="*/ 688 w 688"/>
              <a:gd name="T9" fmla="*/ 274 h 696"/>
              <a:gd name="T10" fmla="*/ 348 w 688"/>
              <a:gd name="T11" fmla="*/ 0 h 696"/>
              <a:gd name="T12" fmla="*/ 0 w 688"/>
              <a:gd name="T13" fmla="*/ 348 h 696"/>
              <a:gd name="T14" fmla="*/ 348 w 688"/>
              <a:gd name="T15" fmla="*/ 696 h 696"/>
              <a:gd name="T16" fmla="*/ 688 w 688"/>
              <a:gd name="T17" fmla="*/ 421 h 696"/>
              <a:gd name="T18" fmla="*/ 617 w 688"/>
              <a:gd name="T19" fmla="*/ 462 h 696"/>
              <a:gd name="T20" fmla="*/ 348 w 688"/>
              <a:gd name="T21" fmla="*/ 64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96">
                <a:moveTo>
                  <a:pt x="348" y="640"/>
                </a:moveTo>
                <a:cubicBezTo>
                  <a:pt x="187" y="640"/>
                  <a:pt x="56" y="509"/>
                  <a:pt x="56" y="348"/>
                </a:cubicBezTo>
                <a:cubicBezTo>
                  <a:pt x="56" y="186"/>
                  <a:pt x="187" y="56"/>
                  <a:pt x="348" y="56"/>
                </a:cubicBezTo>
                <a:cubicBezTo>
                  <a:pt x="469" y="56"/>
                  <a:pt x="572" y="129"/>
                  <a:pt x="617" y="233"/>
                </a:cubicBezTo>
                <a:cubicBezTo>
                  <a:pt x="688" y="274"/>
                  <a:pt x="688" y="274"/>
                  <a:pt x="688" y="274"/>
                </a:cubicBezTo>
                <a:cubicBezTo>
                  <a:pt x="655" y="117"/>
                  <a:pt x="515" y="0"/>
                  <a:pt x="348" y="0"/>
                </a:cubicBezTo>
                <a:cubicBezTo>
                  <a:pt x="156" y="0"/>
                  <a:pt x="0" y="155"/>
                  <a:pt x="0" y="348"/>
                </a:cubicBezTo>
                <a:cubicBezTo>
                  <a:pt x="0" y="540"/>
                  <a:pt x="156" y="696"/>
                  <a:pt x="348" y="696"/>
                </a:cubicBezTo>
                <a:cubicBezTo>
                  <a:pt x="515" y="696"/>
                  <a:pt x="655" y="578"/>
                  <a:pt x="688" y="421"/>
                </a:cubicBezTo>
                <a:cubicBezTo>
                  <a:pt x="617" y="462"/>
                  <a:pt x="617" y="462"/>
                  <a:pt x="617" y="462"/>
                </a:cubicBezTo>
                <a:cubicBezTo>
                  <a:pt x="572" y="566"/>
                  <a:pt x="469" y="640"/>
                  <a:pt x="348" y="640"/>
                </a:cubicBezTo>
                <a:close/>
              </a:path>
            </a:pathLst>
          </a:custGeom>
          <a:solidFill>
            <a:srgbClr val="115875"/>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6" name="Straight Connector 54">
            <a:extLst>
              <a:ext uri="{FF2B5EF4-FFF2-40B4-BE49-F238E27FC236}">
                <a16:creationId xmlns:a16="http://schemas.microsoft.com/office/drawing/2014/main" id="{CB71DA2A-7C2A-027A-CF76-DA31D33566E0}"/>
              </a:ext>
            </a:extLst>
          </p:cNvPr>
          <p:cNvCxnSpPr>
            <a:cxnSpLocks/>
          </p:cNvCxnSpPr>
          <p:nvPr/>
        </p:nvCxnSpPr>
        <p:spPr>
          <a:xfrm>
            <a:off x="1680330" y="2790537"/>
            <a:ext cx="1022993" cy="0"/>
          </a:xfrm>
          <a:prstGeom prst="line">
            <a:avLst/>
          </a:prstGeom>
          <a:ln w="25400">
            <a:solidFill>
              <a:srgbClr val="1B3F9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55">
            <a:extLst>
              <a:ext uri="{FF2B5EF4-FFF2-40B4-BE49-F238E27FC236}">
                <a16:creationId xmlns:a16="http://schemas.microsoft.com/office/drawing/2014/main" id="{0A94BD3E-137B-D8CE-2561-16BE031C8BBD}"/>
              </a:ext>
            </a:extLst>
          </p:cNvPr>
          <p:cNvCxnSpPr>
            <a:cxnSpLocks/>
          </p:cNvCxnSpPr>
          <p:nvPr/>
        </p:nvCxnSpPr>
        <p:spPr>
          <a:xfrm>
            <a:off x="2703323" y="1497193"/>
            <a:ext cx="0" cy="1564403"/>
          </a:xfrm>
          <a:prstGeom prst="line">
            <a:avLst/>
          </a:prstGeom>
          <a:ln w="25400">
            <a:solidFill>
              <a:srgbClr val="1B3F91"/>
            </a:solidFill>
            <a:tailEnd type="none"/>
          </a:ln>
        </p:spPr>
        <p:style>
          <a:lnRef idx="1">
            <a:schemeClr val="accent1"/>
          </a:lnRef>
          <a:fillRef idx="0">
            <a:schemeClr val="accent1"/>
          </a:fillRef>
          <a:effectRef idx="0">
            <a:schemeClr val="accent1"/>
          </a:effectRef>
          <a:fontRef idx="minor">
            <a:schemeClr val="tx1"/>
          </a:fontRef>
        </p:style>
      </p:cxnSp>
      <p:sp>
        <p:nvSpPr>
          <p:cNvPr id="18" name="Freeform 7">
            <a:extLst>
              <a:ext uri="{FF2B5EF4-FFF2-40B4-BE49-F238E27FC236}">
                <a16:creationId xmlns:a16="http://schemas.microsoft.com/office/drawing/2014/main" id="{8A890B56-5BF4-F1AF-B751-9681EA7C1364}"/>
              </a:ext>
            </a:extLst>
          </p:cNvPr>
          <p:cNvSpPr>
            <a:spLocks/>
          </p:cNvSpPr>
          <p:nvPr/>
        </p:nvSpPr>
        <p:spPr bwMode="auto">
          <a:xfrm rot="19965394" flipH="1">
            <a:off x="10478470" y="2894394"/>
            <a:ext cx="1553745" cy="1586946"/>
          </a:xfrm>
          <a:custGeom>
            <a:avLst/>
            <a:gdLst>
              <a:gd name="T0" fmla="*/ 348 w 688"/>
              <a:gd name="T1" fmla="*/ 640 h 696"/>
              <a:gd name="T2" fmla="*/ 56 w 688"/>
              <a:gd name="T3" fmla="*/ 348 h 696"/>
              <a:gd name="T4" fmla="*/ 348 w 688"/>
              <a:gd name="T5" fmla="*/ 56 h 696"/>
              <a:gd name="T6" fmla="*/ 617 w 688"/>
              <a:gd name="T7" fmla="*/ 233 h 696"/>
              <a:gd name="T8" fmla="*/ 688 w 688"/>
              <a:gd name="T9" fmla="*/ 274 h 696"/>
              <a:gd name="T10" fmla="*/ 348 w 688"/>
              <a:gd name="T11" fmla="*/ 0 h 696"/>
              <a:gd name="T12" fmla="*/ 0 w 688"/>
              <a:gd name="T13" fmla="*/ 348 h 696"/>
              <a:gd name="T14" fmla="*/ 348 w 688"/>
              <a:gd name="T15" fmla="*/ 696 h 696"/>
              <a:gd name="T16" fmla="*/ 688 w 688"/>
              <a:gd name="T17" fmla="*/ 421 h 696"/>
              <a:gd name="T18" fmla="*/ 617 w 688"/>
              <a:gd name="T19" fmla="*/ 462 h 696"/>
              <a:gd name="T20" fmla="*/ 348 w 688"/>
              <a:gd name="T21" fmla="*/ 64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696">
                <a:moveTo>
                  <a:pt x="348" y="640"/>
                </a:moveTo>
                <a:cubicBezTo>
                  <a:pt x="187" y="640"/>
                  <a:pt x="56" y="509"/>
                  <a:pt x="56" y="348"/>
                </a:cubicBezTo>
                <a:cubicBezTo>
                  <a:pt x="56" y="186"/>
                  <a:pt x="187" y="56"/>
                  <a:pt x="348" y="56"/>
                </a:cubicBezTo>
                <a:cubicBezTo>
                  <a:pt x="469" y="56"/>
                  <a:pt x="572" y="129"/>
                  <a:pt x="617" y="233"/>
                </a:cubicBezTo>
                <a:cubicBezTo>
                  <a:pt x="688" y="274"/>
                  <a:pt x="688" y="274"/>
                  <a:pt x="688" y="274"/>
                </a:cubicBezTo>
                <a:cubicBezTo>
                  <a:pt x="655" y="117"/>
                  <a:pt x="515" y="0"/>
                  <a:pt x="348" y="0"/>
                </a:cubicBezTo>
                <a:cubicBezTo>
                  <a:pt x="156" y="0"/>
                  <a:pt x="0" y="155"/>
                  <a:pt x="0" y="348"/>
                </a:cubicBezTo>
                <a:cubicBezTo>
                  <a:pt x="0" y="540"/>
                  <a:pt x="156" y="696"/>
                  <a:pt x="348" y="696"/>
                </a:cubicBezTo>
                <a:cubicBezTo>
                  <a:pt x="515" y="696"/>
                  <a:pt x="655" y="578"/>
                  <a:pt x="688" y="421"/>
                </a:cubicBezTo>
                <a:cubicBezTo>
                  <a:pt x="617" y="462"/>
                  <a:pt x="617" y="462"/>
                  <a:pt x="617" y="462"/>
                </a:cubicBezTo>
                <a:cubicBezTo>
                  <a:pt x="572" y="566"/>
                  <a:pt x="469" y="640"/>
                  <a:pt x="348" y="640"/>
                </a:cubicBezTo>
                <a:close/>
              </a:path>
            </a:pathLst>
          </a:custGeom>
          <a:solidFill>
            <a:srgbClr val="3F6AFF"/>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Connector 58">
            <a:extLst>
              <a:ext uri="{FF2B5EF4-FFF2-40B4-BE49-F238E27FC236}">
                <a16:creationId xmlns:a16="http://schemas.microsoft.com/office/drawing/2014/main" id="{CF6F1CDF-A7C2-3665-F756-842C08B26A1C}"/>
              </a:ext>
            </a:extLst>
          </p:cNvPr>
          <p:cNvCxnSpPr>
            <a:cxnSpLocks/>
          </p:cNvCxnSpPr>
          <p:nvPr/>
        </p:nvCxnSpPr>
        <p:spPr>
          <a:xfrm>
            <a:off x="9387417" y="4031508"/>
            <a:ext cx="1022993" cy="0"/>
          </a:xfrm>
          <a:prstGeom prst="line">
            <a:avLst/>
          </a:prstGeom>
          <a:ln w="25400">
            <a:solidFill>
              <a:srgbClr val="3F6AFF"/>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59">
            <a:extLst>
              <a:ext uri="{FF2B5EF4-FFF2-40B4-BE49-F238E27FC236}">
                <a16:creationId xmlns:a16="http://schemas.microsoft.com/office/drawing/2014/main" id="{92491D3C-D9AD-1B49-035D-116368B78371}"/>
              </a:ext>
            </a:extLst>
          </p:cNvPr>
          <p:cNvCxnSpPr>
            <a:cxnSpLocks/>
          </p:cNvCxnSpPr>
          <p:nvPr/>
        </p:nvCxnSpPr>
        <p:spPr>
          <a:xfrm>
            <a:off x="9387417" y="2981885"/>
            <a:ext cx="0" cy="1564403"/>
          </a:xfrm>
          <a:prstGeom prst="line">
            <a:avLst/>
          </a:prstGeom>
          <a:ln w="25400">
            <a:solidFill>
              <a:srgbClr val="3F6AFF"/>
            </a:solidFill>
            <a:tailEnd type="non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26C87B77-BCC4-48EE-4F4B-210C152BE090}"/>
              </a:ext>
            </a:extLst>
          </p:cNvPr>
          <p:cNvSpPr txBox="1"/>
          <p:nvPr/>
        </p:nvSpPr>
        <p:spPr>
          <a:xfrm>
            <a:off x="547449" y="2023216"/>
            <a:ext cx="1431802" cy="338554"/>
          </a:xfrm>
          <a:prstGeom prst="rect">
            <a:avLst/>
          </a:prstGeom>
          <a:noFill/>
        </p:spPr>
        <p:txBody>
          <a:bodyPr wrap="none" rtlCol="0">
            <a:spAutoFit/>
          </a:bodyPr>
          <a:lstStyle/>
          <a:p>
            <a:r>
              <a:rPr lang="it-IT" sz="1600" b="1" dirty="0"/>
              <a:t>Impostazione</a:t>
            </a:r>
          </a:p>
        </p:txBody>
      </p:sp>
      <p:sp>
        <p:nvSpPr>
          <p:cNvPr id="22" name="CasellaDiTesto 21">
            <a:extLst>
              <a:ext uri="{FF2B5EF4-FFF2-40B4-BE49-F238E27FC236}">
                <a16:creationId xmlns:a16="http://schemas.microsoft.com/office/drawing/2014/main" id="{94ABBDDE-3B90-3407-3FCF-15BED941755E}"/>
              </a:ext>
            </a:extLst>
          </p:cNvPr>
          <p:cNvSpPr txBox="1"/>
          <p:nvPr/>
        </p:nvSpPr>
        <p:spPr>
          <a:xfrm>
            <a:off x="10745858" y="3528326"/>
            <a:ext cx="885179" cy="338554"/>
          </a:xfrm>
          <a:prstGeom prst="rect">
            <a:avLst/>
          </a:prstGeom>
          <a:noFill/>
        </p:spPr>
        <p:txBody>
          <a:bodyPr wrap="none" rtlCol="0">
            <a:spAutoFit/>
          </a:bodyPr>
          <a:lstStyle/>
          <a:p>
            <a:r>
              <a:rPr lang="it-IT" sz="1600" b="1" dirty="0"/>
              <a:t>Schede</a:t>
            </a:r>
          </a:p>
        </p:txBody>
      </p:sp>
      <p:sp>
        <p:nvSpPr>
          <p:cNvPr id="23" name="CasellaDiTesto 22">
            <a:extLst>
              <a:ext uri="{FF2B5EF4-FFF2-40B4-BE49-F238E27FC236}">
                <a16:creationId xmlns:a16="http://schemas.microsoft.com/office/drawing/2014/main" id="{E7791584-7946-8330-9C8F-BBEE6B9FAD94}"/>
              </a:ext>
            </a:extLst>
          </p:cNvPr>
          <p:cNvSpPr txBox="1"/>
          <p:nvPr/>
        </p:nvSpPr>
        <p:spPr>
          <a:xfrm>
            <a:off x="656785" y="4684543"/>
            <a:ext cx="1595792" cy="954107"/>
          </a:xfrm>
          <a:prstGeom prst="rect">
            <a:avLst/>
          </a:prstGeom>
          <a:noFill/>
        </p:spPr>
        <p:txBody>
          <a:bodyPr wrap="square" rtlCol="0">
            <a:spAutoFit/>
          </a:bodyPr>
          <a:lstStyle/>
          <a:p>
            <a:r>
              <a:rPr lang="it-IT" sz="1400" b="1" dirty="0"/>
              <a:t>Proposta </a:t>
            </a:r>
          </a:p>
          <a:p>
            <a:r>
              <a:rPr lang="it-IT" sz="1400" b="1" dirty="0"/>
              <a:t>alla Regione e fasi di aggiornamento</a:t>
            </a:r>
          </a:p>
        </p:txBody>
      </p:sp>
    </p:spTree>
    <p:extLst>
      <p:ext uri="{BB962C8B-B14F-4D97-AF65-F5344CB8AC3E}">
        <p14:creationId xmlns:p14="http://schemas.microsoft.com/office/powerpoint/2010/main" val="416728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0510D-26CF-AC93-F2EE-B13C7ACBFC13}"/>
              </a:ext>
            </a:extLst>
          </p:cNvPr>
          <p:cNvSpPr>
            <a:spLocks noGrp="1"/>
          </p:cNvSpPr>
          <p:nvPr>
            <p:ph type="title"/>
          </p:nvPr>
        </p:nvSpPr>
        <p:spPr>
          <a:xfrm>
            <a:off x="250327" y="177551"/>
            <a:ext cx="11691344" cy="853352"/>
          </a:xfrm>
        </p:spPr>
        <p:txBody>
          <a:bodyPr>
            <a:normAutofit/>
          </a:bodyPr>
          <a:lstStyle/>
          <a:p>
            <a:r>
              <a:rPr lang="it-IT" sz="3200" i="1" dirty="0">
                <a:latin typeface="Titillium Web" panose="00000500000000000000" pitchFamily="2" charset="0"/>
              </a:rPr>
              <a:t>I Piani di Azione</a:t>
            </a:r>
          </a:p>
        </p:txBody>
      </p:sp>
      <p:sp>
        <p:nvSpPr>
          <p:cNvPr id="4" name="Rounded Rectangle 27">
            <a:extLst>
              <a:ext uri="{FF2B5EF4-FFF2-40B4-BE49-F238E27FC236}">
                <a16:creationId xmlns:a16="http://schemas.microsoft.com/office/drawing/2014/main" id="{27B78380-AEF9-857C-D53A-0C05046DADEB}"/>
              </a:ext>
            </a:extLst>
          </p:cNvPr>
          <p:cNvSpPr/>
          <p:nvPr/>
        </p:nvSpPr>
        <p:spPr>
          <a:xfrm>
            <a:off x="4225055" y="609600"/>
            <a:ext cx="3887071" cy="1642692"/>
          </a:xfrm>
          <a:prstGeom prst="roundRect">
            <a:avLst/>
          </a:prstGeom>
          <a:solidFill>
            <a:srgbClr val="FFFFFF">
              <a:lumMod val="95000"/>
            </a:srgbClr>
          </a:solidFill>
          <a:ln>
            <a:noFill/>
          </a:ln>
        </p:spPr>
        <p:txBody>
          <a:bodyPr vert="horz" lIns="65315" tIns="0" rIns="97973" bIns="0" rtlCol="0" anchor="ctr" anchorCtr="0">
            <a:noAutofit/>
          </a:bodyPr>
          <a:lstStyle/>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Piano di Azione 2021/2027 per l’attuazione dell’Azione 2.4.2 “Interventi per il potenziamento e l’adeguamento logistico e tecnologico del Sistema regionale della Protezione Civile - (PR FESR_FSE+ 2021-2027)</a:t>
            </a:r>
          </a:p>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DGR 148 del 10.04.2024</a:t>
            </a:r>
          </a:p>
        </p:txBody>
      </p:sp>
      <p:sp>
        <p:nvSpPr>
          <p:cNvPr id="5" name="Rounded Rectangle 31">
            <a:extLst>
              <a:ext uri="{FF2B5EF4-FFF2-40B4-BE49-F238E27FC236}">
                <a16:creationId xmlns:a16="http://schemas.microsoft.com/office/drawing/2014/main" id="{0FE722A5-E452-4075-2F2B-25BBDC7D27B8}"/>
              </a:ext>
            </a:extLst>
          </p:cNvPr>
          <p:cNvSpPr/>
          <p:nvPr/>
        </p:nvSpPr>
        <p:spPr>
          <a:xfrm>
            <a:off x="609448" y="3297207"/>
            <a:ext cx="3902594" cy="1012388"/>
          </a:xfrm>
          <a:prstGeom prst="roundRect">
            <a:avLst/>
          </a:prstGeom>
          <a:solidFill>
            <a:srgbClr val="FFFFFF">
              <a:lumMod val="95000"/>
            </a:srgbClr>
          </a:solidFill>
          <a:ln>
            <a:noFill/>
          </a:ln>
        </p:spPr>
        <p:txBody>
          <a:bodyPr vert="horz" lIns="97973" tIns="0" rIns="65315" bIns="0" rtlCol="0" anchor="ctr" anchorCtr="0">
            <a:noAutofit/>
          </a:bodyPr>
          <a:lstStyle/>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PIANO DI AZIONE 2021-2027</a:t>
            </a:r>
          </a:p>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Biodiversità ed Aree Protette –</a:t>
            </a:r>
          </a:p>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(PR FESR_FSE+ 2021-2027)</a:t>
            </a:r>
          </a:p>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DGR 381 del 10.08.2023</a:t>
            </a:r>
          </a:p>
        </p:txBody>
      </p:sp>
      <p:sp>
        <p:nvSpPr>
          <p:cNvPr id="13" name="Rounded Rectangle 91">
            <a:extLst>
              <a:ext uri="{FF2B5EF4-FFF2-40B4-BE49-F238E27FC236}">
                <a16:creationId xmlns:a16="http://schemas.microsoft.com/office/drawing/2014/main" id="{73EC3E45-591B-85B7-B87D-FADFB79A1CB8}"/>
              </a:ext>
            </a:extLst>
          </p:cNvPr>
          <p:cNvSpPr/>
          <p:nvPr/>
        </p:nvSpPr>
        <p:spPr>
          <a:xfrm>
            <a:off x="7720067" y="3319161"/>
            <a:ext cx="3902594" cy="981226"/>
          </a:xfrm>
          <a:prstGeom prst="roundRect">
            <a:avLst/>
          </a:prstGeom>
          <a:solidFill>
            <a:srgbClr val="FFFFFF">
              <a:lumMod val="95000"/>
            </a:srgbClr>
          </a:solidFill>
          <a:ln>
            <a:noFill/>
          </a:ln>
        </p:spPr>
        <p:txBody>
          <a:bodyPr vert="horz" lIns="97973" tIns="0" rIns="65315" bIns="0" rtlCol="0" anchor="ctr" anchorCtr="0">
            <a:noAutofit/>
          </a:bodyPr>
          <a:lstStyle/>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Piano d’azione “Competenze - Istruzione e formazione FSE + 2023-2027” – (PR FESR_FSE+ 2021/2027)</a:t>
            </a:r>
          </a:p>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DGR 161 del 10.04.2024</a:t>
            </a:r>
          </a:p>
        </p:txBody>
      </p:sp>
      <p:grpSp>
        <p:nvGrpSpPr>
          <p:cNvPr id="24" name="Group 47">
            <a:extLst>
              <a:ext uri="{FF2B5EF4-FFF2-40B4-BE49-F238E27FC236}">
                <a16:creationId xmlns:a16="http://schemas.microsoft.com/office/drawing/2014/main" id="{B32619B3-C3B5-1C5B-BE7F-488F006A5AF8}"/>
              </a:ext>
            </a:extLst>
          </p:cNvPr>
          <p:cNvGrpSpPr>
            <a:grpSpLocks/>
          </p:cNvGrpSpPr>
          <p:nvPr/>
        </p:nvGrpSpPr>
        <p:grpSpPr bwMode="auto">
          <a:xfrm>
            <a:off x="4612419" y="2348447"/>
            <a:ext cx="2967164" cy="2929517"/>
            <a:chOff x="1570" y="1036"/>
            <a:chExt cx="2619" cy="2689"/>
          </a:xfrm>
        </p:grpSpPr>
        <p:sp>
          <p:nvSpPr>
            <p:cNvPr id="25" name="Freeform 93">
              <a:extLst>
                <a:ext uri="{FF2B5EF4-FFF2-40B4-BE49-F238E27FC236}">
                  <a16:creationId xmlns:a16="http://schemas.microsoft.com/office/drawing/2014/main" id="{78CC2E42-14D6-8068-91B2-2E87C094C0ED}"/>
                </a:ext>
              </a:extLst>
            </p:cNvPr>
            <p:cNvSpPr>
              <a:spLocks/>
            </p:cNvSpPr>
            <p:nvPr/>
          </p:nvSpPr>
          <p:spPr bwMode="auto">
            <a:xfrm>
              <a:off x="1697" y="1184"/>
              <a:ext cx="878" cy="894"/>
            </a:xfrm>
            <a:custGeom>
              <a:avLst/>
              <a:gdLst/>
              <a:ahLst/>
              <a:cxnLst>
                <a:cxn ang="0">
                  <a:pos x="832" y="0"/>
                </a:cxn>
                <a:cxn ang="0">
                  <a:pos x="798" y="18"/>
                </a:cxn>
                <a:cxn ang="0">
                  <a:pos x="766" y="36"/>
                </a:cxn>
                <a:cxn ang="0">
                  <a:pos x="733" y="55"/>
                </a:cxn>
                <a:cxn ang="0">
                  <a:pos x="701" y="75"/>
                </a:cxn>
                <a:cxn ang="0">
                  <a:pos x="668" y="96"/>
                </a:cxn>
                <a:cxn ang="0">
                  <a:pos x="637" y="117"/>
                </a:cxn>
                <a:cxn ang="0">
                  <a:pos x="606" y="138"/>
                </a:cxn>
                <a:cxn ang="0">
                  <a:pos x="576" y="161"/>
                </a:cxn>
                <a:cxn ang="0">
                  <a:pos x="545" y="184"/>
                </a:cxn>
                <a:cxn ang="0">
                  <a:pos x="515" y="206"/>
                </a:cxn>
                <a:cxn ang="0">
                  <a:pos x="487" y="230"/>
                </a:cxn>
                <a:cxn ang="0">
                  <a:pos x="457" y="256"/>
                </a:cxn>
                <a:cxn ang="0">
                  <a:pos x="429" y="280"/>
                </a:cxn>
                <a:cxn ang="0">
                  <a:pos x="416" y="292"/>
                </a:cxn>
                <a:cxn ang="0">
                  <a:pos x="402" y="307"/>
                </a:cxn>
                <a:cxn ang="0">
                  <a:pos x="374" y="332"/>
                </a:cxn>
                <a:cxn ang="0">
                  <a:pos x="348" y="359"/>
                </a:cxn>
                <a:cxn ang="0">
                  <a:pos x="322" y="386"/>
                </a:cxn>
                <a:cxn ang="0">
                  <a:pos x="309" y="400"/>
                </a:cxn>
                <a:cxn ang="0">
                  <a:pos x="296" y="414"/>
                </a:cxn>
                <a:cxn ang="0">
                  <a:pos x="271" y="442"/>
                </a:cxn>
                <a:cxn ang="0">
                  <a:pos x="247" y="471"/>
                </a:cxn>
                <a:cxn ang="0">
                  <a:pos x="223" y="500"/>
                </a:cxn>
                <a:cxn ang="0">
                  <a:pos x="200" y="530"/>
                </a:cxn>
                <a:cxn ang="0">
                  <a:pos x="176" y="561"/>
                </a:cxn>
                <a:cxn ang="0">
                  <a:pos x="155" y="591"/>
                </a:cxn>
                <a:cxn ang="0">
                  <a:pos x="133" y="622"/>
                </a:cxn>
                <a:cxn ang="0">
                  <a:pos x="112" y="655"/>
                </a:cxn>
                <a:cxn ang="0">
                  <a:pos x="92" y="686"/>
                </a:cxn>
                <a:cxn ang="0">
                  <a:pos x="73" y="718"/>
                </a:cxn>
                <a:cxn ang="0">
                  <a:pos x="53" y="751"/>
                </a:cxn>
                <a:cxn ang="0">
                  <a:pos x="44" y="768"/>
                </a:cxn>
                <a:cxn ang="0">
                  <a:pos x="36" y="785"/>
                </a:cxn>
                <a:cxn ang="0">
                  <a:pos x="17" y="817"/>
                </a:cxn>
                <a:cxn ang="0">
                  <a:pos x="0" y="851"/>
                </a:cxn>
                <a:cxn ang="0">
                  <a:pos x="976" y="1242"/>
                </a:cxn>
                <a:cxn ang="0">
                  <a:pos x="989" y="1222"/>
                </a:cxn>
                <a:cxn ang="0">
                  <a:pos x="1002" y="1202"/>
                </a:cxn>
                <a:cxn ang="0">
                  <a:pos x="1016" y="1182"/>
                </a:cxn>
                <a:cxn ang="0">
                  <a:pos x="1030" y="1164"/>
                </a:cxn>
                <a:cxn ang="0">
                  <a:pos x="1046" y="1145"/>
                </a:cxn>
                <a:cxn ang="0">
                  <a:pos x="1061" y="1127"/>
                </a:cxn>
                <a:cxn ang="0">
                  <a:pos x="1077" y="1110"/>
                </a:cxn>
                <a:cxn ang="0">
                  <a:pos x="1094" y="1093"/>
                </a:cxn>
                <a:cxn ang="0">
                  <a:pos x="1111" y="1076"/>
                </a:cxn>
                <a:cxn ang="0">
                  <a:pos x="1129" y="1061"/>
                </a:cxn>
                <a:cxn ang="0">
                  <a:pos x="1148" y="1044"/>
                </a:cxn>
                <a:cxn ang="0">
                  <a:pos x="1166" y="1029"/>
                </a:cxn>
                <a:cxn ang="0">
                  <a:pos x="1184" y="1014"/>
                </a:cxn>
                <a:cxn ang="0">
                  <a:pos x="1204" y="1000"/>
                </a:cxn>
                <a:cxn ang="0">
                  <a:pos x="1242" y="973"/>
                </a:cxn>
                <a:cxn ang="0">
                  <a:pos x="832" y="0"/>
                </a:cxn>
              </a:cxnLst>
              <a:rect l="0" t="0" r="r" b="b"/>
              <a:pathLst>
                <a:path w="1242" h="1242">
                  <a:moveTo>
                    <a:pt x="832" y="0"/>
                  </a:moveTo>
                  <a:lnTo>
                    <a:pt x="798" y="18"/>
                  </a:lnTo>
                  <a:lnTo>
                    <a:pt x="766" y="36"/>
                  </a:lnTo>
                  <a:lnTo>
                    <a:pt x="733" y="55"/>
                  </a:lnTo>
                  <a:lnTo>
                    <a:pt x="701" y="75"/>
                  </a:lnTo>
                  <a:lnTo>
                    <a:pt x="668" y="96"/>
                  </a:lnTo>
                  <a:lnTo>
                    <a:pt x="637" y="117"/>
                  </a:lnTo>
                  <a:lnTo>
                    <a:pt x="606" y="138"/>
                  </a:lnTo>
                  <a:lnTo>
                    <a:pt x="576" y="161"/>
                  </a:lnTo>
                  <a:lnTo>
                    <a:pt x="545" y="184"/>
                  </a:lnTo>
                  <a:lnTo>
                    <a:pt x="515" y="206"/>
                  </a:lnTo>
                  <a:lnTo>
                    <a:pt x="487" y="230"/>
                  </a:lnTo>
                  <a:lnTo>
                    <a:pt x="457" y="256"/>
                  </a:lnTo>
                  <a:lnTo>
                    <a:pt x="429" y="280"/>
                  </a:lnTo>
                  <a:lnTo>
                    <a:pt x="416" y="292"/>
                  </a:lnTo>
                  <a:lnTo>
                    <a:pt x="402" y="307"/>
                  </a:lnTo>
                  <a:lnTo>
                    <a:pt x="374" y="332"/>
                  </a:lnTo>
                  <a:lnTo>
                    <a:pt x="348" y="359"/>
                  </a:lnTo>
                  <a:lnTo>
                    <a:pt x="322" y="386"/>
                  </a:lnTo>
                  <a:lnTo>
                    <a:pt x="309" y="400"/>
                  </a:lnTo>
                  <a:lnTo>
                    <a:pt x="296" y="414"/>
                  </a:lnTo>
                  <a:lnTo>
                    <a:pt x="271" y="442"/>
                  </a:lnTo>
                  <a:lnTo>
                    <a:pt x="247" y="471"/>
                  </a:lnTo>
                  <a:lnTo>
                    <a:pt x="223" y="500"/>
                  </a:lnTo>
                  <a:lnTo>
                    <a:pt x="200" y="530"/>
                  </a:lnTo>
                  <a:lnTo>
                    <a:pt x="176" y="561"/>
                  </a:lnTo>
                  <a:lnTo>
                    <a:pt x="155" y="591"/>
                  </a:lnTo>
                  <a:lnTo>
                    <a:pt x="133" y="622"/>
                  </a:lnTo>
                  <a:lnTo>
                    <a:pt x="112" y="655"/>
                  </a:lnTo>
                  <a:lnTo>
                    <a:pt x="92" y="686"/>
                  </a:lnTo>
                  <a:lnTo>
                    <a:pt x="73" y="718"/>
                  </a:lnTo>
                  <a:lnTo>
                    <a:pt x="53" y="751"/>
                  </a:lnTo>
                  <a:lnTo>
                    <a:pt x="44" y="768"/>
                  </a:lnTo>
                  <a:lnTo>
                    <a:pt x="36" y="785"/>
                  </a:lnTo>
                  <a:lnTo>
                    <a:pt x="17" y="817"/>
                  </a:lnTo>
                  <a:lnTo>
                    <a:pt x="0" y="851"/>
                  </a:lnTo>
                  <a:lnTo>
                    <a:pt x="976" y="1242"/>
                  </a:lnTo>
                  <a:lnTo>
                    <a:pt x="989" y="1222"/>
                  </a:lnTo>
                  <a:lnTo>
                    <a:pt x="1002" y="1202"/>
                  </a:lnTo>
                  <a:lnTo>
                    <a:pt x="1016" y="1182"/>
                  </a:lnTo>
                  <a:lnTo>
                    <a:pt x="1030" y="1164"/>
                  </a:lnTo>
                  <a:lnTo>
                    <a:pt x="1046" y="1145"/>
                  </a:lnTo>
                  <a:lnTo>
                    <a:pt x="1061" y="1127"/>
                  </a:lnTo>
                  <a:lnTo>
                    <a:pt x="1077" y="1110"/>
                  </a:lnTo>
                  <a:lnTo>
                    <a:pt x="1094" y="1093"/>
                  </a:lnTo>
                  <a:lnTo>
                    <a:pt x="1111" y="1076"/>
                  </a:lnTo>
                  <a:lnTo>
                    <a:pt x="1129" y="1061"/>
                  </a:lnTo>
                  <a:lnTo>
                    <a:pt x="1148" y="1044"/>
                  </a:lnTo>
                  <a:lnTo>
                    <a:pt x="1166" y="1029"/>
                  </a:lnTo>
                  <a:lnTo>
                    <a:pt x="1184" y="1014"/>
                  </a:lnTo>
                  <a:lnTo>
                    <a:pt x="1204" y="1000"/>
                  </a:lnTo>
                  <a:lnTo>
                    <a:pt x="1242" y="973"/>
                  </a:lnTo>
                  <a:lnTo>
                    <a:pt x="832" y="0"/>
                  </a:lnTo>
                  <a:close/>
                </a:path>
              </a:pathLst>
            </a:custGeom>
            <a:solidFill>
              <a:srgbClr val="003399"/>
            </a:solidFill>
            <a:ln w="12700" cmpd="sng">
              <a:noFill/>
              <a:round/>
              <a:headEnd/>
              <a:tailEnd/>
            </a:ln>
          </p:spPr>
          <p:txBody>
            <a:bodyPr/>
            <a:lstStyle/>
            <a:p>
              <a:pPr algn="ctr" defTabSz="829475"/>
              <a:endParaRPr lang="en-US" sz="1179" b="1" dirty="0">
                <a:latin typeface="Titillium Web" panose="00000500000000000000" pitchFamily="2" charset="0"/>
                <a:cs typeface="Times New Roman" panose="02020603050405020304" pitchFamily="18" charset="0"/>
              </a:endParaRPr>
            </a:p>
          </p:txBody>
        </p:sp>
        <p:sp>
          <p:nvSpPr>
            <p:cNvPr id="26" name="Freeform 94">
              <a:extLst>
                <a:ext uri="{FF2B5EF4-FFF2-40B4-BE49-F238E27FC236}">
                  <a16:creationId xmlns:a16="http://schemas.microsoft.com/office/drawing/2014/main" id="{6F7E444D-7FC5-B507-D519-750539EAF0AB}"/>
                </a:ext>
              </a:extLst>
            </p:cNvPr>
            <p:cNvSpPr>
              <a:spLocks/>
            </p:cNvSpPr>
            <p:nvPr/>
          </p:nvSpPr>
          <p:spPr bwMode="auto">
            <a:xfrm>
              <a:off x="1570" y="1965"/>
              <a:ext cx="751" cy="854"/>
            </a:xfrm>
            <a:custGeom>
              <a:avLst/>
              <a:gdLst/>
              <a:ahLst/>
              <a:cxnLst>
                <a:cxn ang="0">
                  <a:pos x="92" y="0"/>
                </a:cxn>
                <a:cxn ang="0">
                  <a:pos x="372" y="110"/>
                </a:cxn>
                <a:cxn ang="0">
                  <a:pos x="680" y="235"/>
                </a:cxn>
                <a:cxn ang="0">
                  <a:pos x="1067" y="390"/>
                </a:cxn>
                <a:cxn ang="0">
                  <a:pos x="1062" y="413"/>
                </a:cxn>
                <a:cxn ang="0">
                  <a:pos x="1058" y="436"/>
                </a:cxn>
                <a:cxn ang="0">
                  <a:pos x="1054" y="458"/>
                </a:cxn>
                <a:cxn ang="0">
                  <a:pos x="1051" y="482"/>
                </a:cxn>
                <a:cxn ang="0">
                  <a:pos x="1048" y="506"/>
                </a:cxn>
                <a:cxn ang="0">
                  <a:pos x="1047" y="530"/>
                </a:cxn>
                <a:cxn ang="0">
                  <a:pos x="1045" y="554"/>
                </a:cxn>
                <a:cxn ang="0">
                  <a:pos x="1045" y="579"/>
                </a:cxn>
                <a:cxn ang="0">
                  <a:pos x="1045" y="605"/>
                </a:cxn>
                <a:cxn ang="0">
                  <a:pos x="1045" y="618"/>
                </a:cxn>
                <a:cxn ang="0">
                  <a:pos x="1047" y="631"/>
                </a:cxn>
                <a:cxn ang="0">
                  <a:pos x="1048" y="655"/>
                </a:cxn>
                <a:cxn ang="0">
                  <a:pos x="1051" y="680"/>
                </a:cxn>
                <a:cxn ang="0">
                  <a:pos x="1054" y="704"/>
                </a:cxn>
                <a:cxn ang="0">
                  <a:pos x="1055" y="716"/>
                </a:cxn>
                <a:cxn ang="0">
                  <a:pos x="1058" y="728"/>
                </a:cxn>
                <a:cxn ang="0">
                  <a:pos x="1062" y="752"/>
                </a:cxn>
                <a:cxn ang="0">
                  <a:pos x="1069" y="777"/>
                </a:cxn>
                <a:cxn ang="0">
                  <a:pos x="102" y="1185"/>
                </a:cxn>
                <a:cxn ang="0">
                  <a:pos x="89" y="1150"/>
                </a:cxn>
                <a:cxn ang="0">
                  <a:pos x="78" y="1113"/>
                </a:cxn>
                <a:cxn ang="0">
                  <a:pos x="68" y="1078"/>
                </a:cxn>
                <a:cxn ang="0">
                  <a:pos x="58" y="1041"/>
                </a:cxn>
                <a:cxn ang="0">
                  <a:pos x="50" y="1003"/>
                </a:cxn>
                <a:cxn ang="0">
                  <a:pos x="41" y="966"/>
                </a:cxn>
                <a:cxn ang="0">
                  <a:pos x="33" y="928"/>
                </a:cxn>
                <a:cxn ang="0">
                  <a:pos x="27" y="891"/>
                </a:cxn>
                <a:cxn ang="0">
                  <a:pos x="20" y="853"/>
                </a:cxn>
                <a:cxn ang="0">
                  <a:pos x="16" y="813"/>
                </a:cxn>
                <a:cxn ang="0">
                  <a:pos x="10" y="775"/>
                </a:cxn>
                <a:cxn ang="0">
                  <a:pos x="7" y="736"/>
                </a:cxn>
                <a:cxn ang="0">
                  <a:pos x="4" y="697"/>
                </a:cxn>
                <a:cxn ang="0">
                  <a:pos x="1" y="658"/>
                </a:cxn>
                <a:cxn ang="0">
                  <a:pos x="0" y="618"/>
                </a:cxn>
                <a:cxn ang="0">
                  <a:pos x="0" y="579"/>
                </a:cxn>
                <a:cxn ang="0">
                  <a:pos x="0" y="540"/>
                </a:cxn>
                <a:cxn ang="0">
                  <a:pos x="1" y="504"/>
                </a:cxn>
                <a:cxn ang="0">
                  <a:pos x="4" y="465"/>
                </a:cxn>
                <a:cxn ang="0">
                  <a:pos x="6" y="429"/>
                </a:cxn>
                <a:cxn ang="0">
                  <a:pos x="10" y="392"/>
                </a:cxn>
                <a:cxn ang="0">
                  <a:pos x="11" y="373"/>
                </a:cxn>
                <a:cxn ang="0">
                  <a:pos x="14" y="355"/>
                </a:cxn>
                <a:cxn ang="0">
                  <a:pos x="18" y="318"/>
                </a:cxn>
                <a:cxn ang="0">
                  <a:pos x="24" y="281"/>
                </a:cxn>
                <a:cxn ang="0">
                  <a:pos x="31" y="245"/>
                </a:cxn>
                <a:cxn ang="0">
                  <a:pos x="37" y="209"/>
                </a:cxn>
                <a:cxn ang="0">
                  <a:pos x="45" y="174"/>
                </a:cxn>
                <a:cxn ang="0">
                  <a:pos x="54" y="139"/>
                </a:cxn>
                <a:cxn ang="0">
                  <a:pos x="62" y="103"/>
                </a:cxn>
                <a:cxn ang="0">
                  <a:pos x="72" y="68"/>
                </a:cxn>
                <a:cxn ang="0">
                  <a:pos x="82" y="34"/>
                </a:cxn>
                <a:cxn ang="0">
                  <a:pos x="92" y="0"/>
                </a:cxn>
              </a:cxnLst>
              <a:rect l="0" t="0" r="r" b="b"/>
              <a:pathLst>
                <a:path w="1069" h="1185">
                  <a:moveTo>
                    <a:pt x="92" y="0"/>
                  </a:moveTo>
                  <a:lnTo>
                    <a:pt x="372" y="110"/>
                  </a:lnTo>
                  <a:lnTo>
                    <a:pt x="680" y="235"/>
                  </a:lnTo>
                  <a:lnTo>
                    <a:pt x="1067" y="390"/>
                  </a:lnTo>
                  <a:lnTo>
                    <a:pt x="1062" y="413"/>
                  </a:lnTo>
                  <a:lnTo>
                    <a:pt x="1058" y="436"/>
                  </a:lnTo>
                  <a:lnTo>
                    <a:pt x="1054" y="458"/>
                  </a:lnTo>
                  <a:lnTo>
                    <a:pt x="1051" y="482"/>
                  </a:lnTo>
                  <a:lnTo>
                    <a:pt x="1048" y="506"/>
                  </a:lnTo>
                  <a:lnTo>
                    <a:pt x="1047" y="530"/>
                  </a:lnTo>
                  <a:lnTo>
                    <a:pt x="1045" y="554"/>
                  </a:lnTo>
                  <a:lnTo>
                    <a:pt x="1045" y="579"/>
                  </a:lnTo>
                  <a:lnTo>
                    <a:pt x="1045" y="605"/>
                  </a:lnTo>
                  <a:lnTo>
                    <a:pt x="1045" y="618"/>
                  </a:lnTo>
                  <a:lnTo>
                    <a:pt x="1047" y="631"/>
                  </a:lnTo>
                  <a:lnTo>
                    <a:pt x="1048" y="655"/>
                  </a:lnTo>
                  <a:lnTo>
                    <a:pt x="1051" y="680"/>
                  </a:lnTo>
                  <a:lnTo>
                    <a:pt x="1054" y="704"/>
                  </a:lnTo>
                  <a:lnTo>
                    <a:pt x="1055" y="716"/>
                  </a:lnTo>
                  <a:lnTo>
                    <a:pt x="1058" y="728"/>
                  </a:lnTo>
                  <a:lnTo>
                    <a:pt x="1062" y="752"/>
                  </a:lnTo>
                  <a:lnTo>
                    <a:pt x="1069" y="777"/>
                  </a:lnTo>
                  <a:lnTo>
                    <a:pt x="102" y="1185"/>
                  </a:lnTo>
                  <a:lnTo>
                    <a:pt x="89" y="1150"/>
                  </a:lnTo>
                  <a:lnTo>
                    <a:pt x="78" y="1113"/>
                  </a:lnTo>
                  <a:lnTo>
                    <a:pt x="68" y="1078"/>
                  </a:lnTo>
                  <a:lnTo>
                    <a:pt x="58" y="1041"/>
                  </a:lnTo>
                  <a:lnTo>
                    <a:pt x="50" y="1003"/>
                  </a:lnTo>
                  <a:lnTo>
                    <a:pt x="41" y="966"/>
                  </a:lnTo>
                  <a:lnTo>
                    <a:pt x="33" y="928"/>
                  </a:lnTo>
                  <a:lnTo>
                    <a:pt x="27" y="891"/>
                  </a:lnTo>
                  <a:lnTo>
                    <a:pt x="20" y="853"/>
                  </a:lnTo>
                  <a:lnTo>
                    <a:pt x="16" y="813"/>
                  </a:lnTo>
                  <a:lnTo>
                    <a:pt x="10" y="775"/>
                  </a:lnTo>
                  <a:lnTo>
                    <a:pt x="7" y="736"/>
                  </a:lnTo>
                  <a:lnTo>
                    <a:pt x="4" y="697"/>
                  </a:lnTo>
                  <a:lnTo>
                    <a:pt x="1" y="658"/>
                  </a:lnTo>
                  <a:lnTo>
                    <a:pt x="0" y="618"/>
                  </a:lnTo>
                  <a:lnTo>
                    <a:pt x="0" y="579"/>
                  </a:lnTo>
                  <a:lnTo>
                    <a:pt x="0" y="540"/>
                  </a:lnTo>
                  <a:lnTo>
                    <a:pt x="1" y="504"/>
                  </a:lnTo>
                  <a:lnTo>
                    <a:pt x="4" y="465"/>
                  </a:lnTo>
                  <a:lnTo>
                    <a:pt x="6" y="429"/>
                  </a:lnTo>
                  <a:lnTo>
                    <a:pt x="10" y="392"/>
                  </a:lnTo>
                  <a:lnTo>
                    <a:pt x="11" y="373"/>
                  </a:lnTo>
                  <a:lnTo>
                    <a:pt x="14" y="355"/>
                  </a:lnTo>
                  <a:lnTo>
                    <a:pt x="18" y="318"/>
                  </a:lnTo>
                  <a:lnTo>
                    <a:pt x="24" y="281"/>
                  </a:lnTo>
                  <a:lnTo>
                    <a:pt x="31" y="245"/>
                  </a:lnTo>
                  <a:lnTo>
                    <a:pt x="37" y="209"/>
                  </a:lnTo>
                  <a:lnTo>
                    <a:pt x="45" y="174"/>
                  </a:lnTo>
                  <a:lnTo>
                    <a:pt x="54" y="139"/>
                  </a:lnTo>
                  <a:lnTo>
                    <a:pt x="62" y="103"/>
                  </a:lnTo>
                  <a:lnTo>
                    <a:pt x="72" y="68"/>
                  </a:lnTo>
                  <a:lnTo>
                    <a:pt x="82" y="34"/>
                  </a:lnTo>
                  <a:lnTo>
                    <a:pt x="92" y="0"/>
                  </a:lnTo>
                  <a:close/>
                </a:path>
              </a:pathLst>
            </a:custGeom>
            <a:solidFill>
              <a:srgbClr val="CB99CC"/>
            </a:solidFill>
            <a:ln w="12700" cmpd="sng">
              <a:noFill/>
              <a:round/>
              <a:headEnd/>
              <a:tailEnd/>
            </a:ln>
          </p:spPr>
          <p:txBody>
            <a:bodyPr/>
            <a:lstStyle/>
            <a:p>
              <a:pPr algn="ctr" defTabSz="829475"/>
              <a:endParaRPr lang="en-US" sz="1179" b="1">
                <a:latin typeface="Titillium Web" panose="00000500000000000000" pitchFamily="2" charset="0"/>
                <a:cs typeface="Times New Roman" panose="02020603050405020304" pitchFamily="18" charset="0"/>
              </a:endParaRPr>
            </a:p>
          </p:txBody>
        </p:sp>
        <p:sp>
          <p:nvSpPr>
            <p:cNvPr id="27" name="Freeform 95">
              <a:extLst>
                <a:ext uri="{FF2B5EF4-FFF2-40B4-BE49-F238E27FC236}">
                  <a16:creationId xmlns:a16="http://schemas.microsoft.com/office/drawing/2014/main" id="{9BA31D93-750E-FFE7-CCE8-6E46D9DBA288}"/>
                </a:ext>
              </a:extLst>
            </p:cNvPr>
            <p:cNvSpPr>
              <a:spLocks/>
            </p:cNvSpPr>
            <p:nvPr/>
          </p:nvSpPr>
          <p:spPr bwMode="auto">
            <a:xfrm>
              <a:off x="1711" y="2688"/>
              <a:ext cx="873" cy="901"/>
            </a:xfrm>
            <a:custGeom>
              <a:avLst/>
              <a:gdLst/>
              <a:ahLst/>
              <a:cxnLst>
                <a:cxn ang="0">
                  <a:pos x="0" y="410"/>
                </a:cxn>
                <a:cxn ang="0">
                  <a:pos x="279" y="291"/>
                </a:cxn>
                <a:cxn ang="0">
                  <a:pos x="965" y="0"/>
                </a:cxn>
                <a:cxn ang="0">
                  <a:pos x="977" y="20"/>
                </a:cxn>
                <a:cxn ang="0">
                  <a:pos x="991" y="40"/>
                </a:cxn>
                <a:cxn ang="0">
                  <a:pos x="1006" y="60"/>
                </a:cxn>
                <a:cxn ang="0">
                  <a:pos x="1021" y="79"/>
                </a:cxn>
                <a:cxn ang="0">
                  <a:pos x="1037" y="98"/>
                </a:cxn>
                <a:cxn ang="0">
                  <a:pos x="1052" y="116"/>
                </a:cxn>
                <a:cxn ang="0">
                  <a:pos x="1069" y="134"/>
                </a:cxn>
                <a:cxn ang="0">
                  <a:pos x="1086" y="151"/>
                </a:cxn>
                <a:cxn ang="0">
                  <a:pos x="1103" y="168"/>
                </a:cxn>
                <a:cxn ang="0">
                  <a:pos x="1122" y="184"/>
                </a:cxn>
                <a:cxn ang="0">
                  <a:pos x="1140" y="201"/>
                </a:cxn>
                <a:cxn ang="0">
                  <a:pos x="1160" y="217"/>
                </a:cxn>
                <a:cxn ang="0">
                  <a:pos x="1178" y="231"/>
                </a:cxn>
                <a:cxn ang="0">
                  <a:pos x="1198" y="245"/>
                </a:cxn>
                <a:cxn ang="0">
                  <a:pos x="1219" y="258"/>
                </a:cxn>
                <a:cxn ang="0">
                  <a:pos x="1239" y="270"/>
                </a:cxn>
                <a:cxn ang="0">
                  <a:pos x="846" y="1245"/>
                </a:cxn>
                <a:cxn ang="0">
                  <a:pos x="812" y="1228"/>
                </a:cxn>
                <a:cxn ang="0">
                  <a:pos x="778" y="1211"/>
                </a:cxn>
                <a:cxn ang="0">
                  <a:pos x="745" y="1193"/>
                </a:cxn>
                <a:cxn ang="0">
                  <a:pos x="711" y="1173"/>
                </a:cxn>
                <a:cxn ang="0">
                  <a:pos x="680" y="1153"/>
                </a:cxn>
                <a:cxn ang="0">
                  <a:pos x="648" y="1133"/>
                </a:cxn>
                <a:cxn ang="0">
                  <a:pos x="617" y="1112"/>
                </a:cxn>
                <a:cxn ang="0">
                  <a:pos x="585" y="1091"/>
                </a:cxn>
                <a:cxn ang="0">
                  <a:pos x="570" y="1079"/>
                </a:cxn>
                <a:cxn ang="0">
                  <a:pos x="554" y="1068"/>
                </a:cxn>
                <a:cxn ang="0">
                  <a:pos x="525" y="1045"/>
                </a:cxn>
                <a:cxn ang="0">
                  <a:pos x="495" y="1023"/>
                </a:cxn>
                <a:cxn ang="0">
                  <a:pos x="467" y="999"/>
                </a:cxn>
                <a:cxn ang="0">
                  <a:pos x="437" y="973"/>
                </a:cxn>
                <a:cxn ang="0">
                  <a:pos x="410" y="949"/>
                </a:cxn>
                <a:cxn ang="0">
                  <a:pos x="382" y="922"/>
                </a:cxn>
                <a:cxn ang="0">
                  <a:pos x="355" y="897"/>
                </a:cxn>
                <a:cxn ang="0">
                  <a:pos x="328" y="870"/>
                </a:cxn>
                <a:cxn ang="0">
                  <a:pos x="303" y="843"/>
                </a:cxn>
                <a:cxn ang="0">
                  <a:pos x="277" y="815"/>
                </a:cxn>
                <a:cxn ang="0">
                  <a:pos x="253" y="787"/>
                </a:cxn>
                <a:cxn ang="0">
                  <a:pos x="228" y="758"/>
                </a:cxn>
                <a:cxn ang="0">
                  <a:pos x="205" y="729"/>
                </a:cxn>
                <a:cxn ang="0">
                  <a:pos x="181" y="699"/>
                </a:cxn>
                <a:cxn ang="0">
                  <a:pos x="158" y="668"/>
                </a:cxn>
                <a:cxn ang="0">
                  <a:pos x="137" y="638"/>
                </a:cxn>
                <a:cxn ang="0">
                  <a:pos x="116" y="607"/>
                </a:cxn>
                <a:cxn ang="0">
                  <a:pos x="95" y="574"/>
                </a:cxn>
                <a:cxn ang="0">
                  <a:pos x="75" y="542"/>
                </a:cxn>
                <a:cxn ang="0">
                  <a:pos x="55" y="509"/>
                </a:cxn>
                <a:cxn ang="0">
                  <a:pos x="37" y="477"/>
                </a:cxn>
                <a:cxn ang="0">
                  <a:pos x="18" y="444"/>
                </a:cxn>
                <a:cxn ang="0">
                  <a:pos x="0" y="410"/>
                </a:cxn>
              </a:cxnLst>
              <a:rect l="0" t="0" r="r" b="b"/>
              <a:pathLst>
                <a:path w="1239" h="1245">
                  <a:moveTo>
                    <a:pt x="0" y="410"/>
                  </a:moveTo>
                  <a:lnTo>
                    <a:pt x="279" y="291"/>
                  </a:lnTo>
                  <a:lnTo>
                    <a:pt x="965" y="0"/>
                  </a:lnTo>
                  <a:lnTo>
                    <a:pt x="977" y="20"/>
                  </a:lnTo>
                  <a:lnTo>
                    <a:pt x="991" y="40"/>
                  </a:lnTo>
                  <a:lnTo>
                    <a:pt x="1006" y="60"/>
                  </a:lnTo>
                  <a:lnTo>
                    <a:pt x="1021" y="79"/>
                  </a:lnTo>
                  <a:lnTo>
                    <a:pt x="1037" y="98"/>
                  </a:lnTo>
                  <a:lnTo>
                    <a:pt x="1052" y="116"/>
                  </a:lnTo>
                  <a:lnTo>
                    <a:pt x="1069" y="134"/>
                  </a:lnTo>
                  <a:lnTo>
                    <a:pt x="1086" y="151"/>
                  </a:lnTo>
                  <a:lnTo>
                    <a:pt x="1103" y="168"/>
                  </a:lnTo>
                  <a:lnTo>
                    <a:pt x="1122" y="184"/>
                  </a:lnTo>
                  <a:lnTo>
                    <a:pt x="1140" y="201"/>
                  </a:lnTo>
                  <a:lnTo>
                    <a:pt x="1160" y="217"/>
                  </a:lnTo>
                  <a:lnTo>
                    <a:pt x="1178" y="231"/>
                  </a:lnTo>
                  <a:lnTo>
                    <a:pt x="1198" y="245"/>
                  </a:lnTo>
                  <a:lnTo>
                    <a:pt x="1219" y="258"/>
                  </a:lnTo>
                  <a:lnTo>
                    <a:pt x="1239" y="270"/>
                  </a:lnTo>
                  <a:lnTo>
                    <a:pt x="846" y="1245"/>
                  </a:lnTo>
                  <a:lnTo>
                    <a:pt x="812" y="1228"/>
                  </a:lnTo>
                  <a:lnTo>
                    <a:pt x="778" y="1211"/>
                  </a:lnTo>
                  <a:lnTo>
                    <a:pt x="745" y="1193"/>
                  </a:lnTo>
                  <a:lnTo>
                    <a:pt x="711" y="1173"/>
                  </a:lnTo>
                  <a:lnTo>
                    <a:pt x="680" y="1153"/>
                  </a:lnTo>
                  <a:lnTo>
                    <a:pt x="648" y="1133"/>
                  </a:lnTo>
                  <a:lnTo>
                    <a:pt x="617" y="1112"/>
                  </a:lnTo>
                  <a:lnTo>
                    <a:pt x="585" y="1091"/>
                  </a:lnTo>
                  <a:lnTo>
                    <a:pt x="570" y="1079"/>
                  </a:lnTo>
                  <a:lnTo>
                    <a:pt x="554" y="1068"/>
                  </a:lnTo>
                  <a:lnTo>
                    <a:pt x="525" y="1045"/>
                  </a:lnTo>
                  <a:lnTo>
                    <a:pt x="495" y="1023"/>
                  </a:lnTo>
                  <a:lnTo>
                    <a:pt x="467" y="999"/>
                  </a:lnTo>
                  <a:lnTo>
                    <a:pt x="437" y="973"/>
                  </a:lnTo>
                  <a:lnTo>
                    <a:pt x="410" y="949"/>
                  </a:lnTo>
                  <a:lnTo>
                    <a:pt x="382" y="922"/>
                  </a:lnTo>
                  <a:lnTo>
                    <a:pt x="355" y="897"/>
                  </a:lnTo>
                  <a:lnTo>
                    <a:pt x="328" y="870"/>
                  </a:lnTo>
                  <a:lnTo>
                    <a:pt x="303" y="843"/>
                  </a:lnTo>
                  <a:lnTo>
                    <a:pt x="277" y="815"/>
                  </a:lnTo>
                  <a:lnTo>
                    <a:pt x="253" y="787"/>
                  </a:lnTo>
                  <a:lnTo>
                    <a:pt x="228" y="758"/>
                  </a:lnTo>
                  <a:lnTo>
                    <a:pt x="205" y="729"/>
                  </a:lnTo>
                  <a:lnTo>
                    <a:pt x="181" y="699"/>
                  </a:lnTo>
                  <a:lnTo>
                    <a:pt x="158" y="668"/>
                  </a:lnTo>
                  <a:lnTo>
                    <a:pt x="137" y="638"/>
                  </a:lnTo>
                  <a:lnTo>
                    <a:pt x="116" y="607"/>
                  </a:lnTo>
                  <a:lnTo>
                    <a:pt x="95" y="574"/>
                  </a:lnTo>
                  <a:lnTo>
                    <a:pt x="75" y="542"/>
                  </a:lnTo>
                  <a:lnTo>
                    <a:pt x="55" y="509"/>
                  </a:lnTo>
                  <a:lnTo>
                    <a:pt x="37" y="477"/>
                  </a:lnTo>
                  <a:lnTo>
                    <a:pt x="18" y="444"/>
                  </a:lnTo>
                  <a:lnTo>
                    <a:pt x="0" y="410"/>
                  </a:lnTo>
                  <a:close/>
                </a:path>
              </a:pathLst>
            </a:custGeom>
            <a:solidFill>
              <a:srgbClr val="003399"/>
            </a:solidFill>
            <a:ln w="12700" cmpd="sng">
              <a:noFill/>
              <a:round/>
              <a:headEnd/>
              <a:tailEnd/>
            </a:ln>
          </p:spPr>
          <p:txBody>
            <a:bodyPr/>
            <a:lstStyle/>
            <a:p>
              <a:pPr algn="ctr" defTabSz="829475"/>
              <a:endParaRPr lang="en-US" sz="1179" b="1">
                <a:latin typeface="Titillium Web" panose="00000500000000000000" pitchFamily="2" charset="0"/>
                <a:cs typeface="Times New Roman" panose="02020603050405020304" pitchFamily="18" charset="0"/>
              </a:endParaRPr>
            </a:p>
          </p:txBody>
        </p:sp>
        <p:sp>
          <p:nvSpPr>
            <p:cNvPr id="28" name="Freeform 96">
              <a:extLst>
                <a:ext uri="{FF2B5EF4-FFF2-40B4-BE49-F238E27FC236}">
                  <a16:creationId xmlns:a16="http://schemas.microsoft.com/office/drawing/2014/main" id="{7B3128C3-7A6F-C4AE-A1E9-90D654AADDC4}"/>
                </a:ext>
              </a:extLst>
            </p:cNvPr>
            <p:cNvSpPr>
              <a:spLocks/>
            </p:cNvSpPr>
            <p:nvPr/>
          </p:nvSpPr>
          <p:spPr bwMode="auto">
            <a:xfrm>
              <a:off x="2468" y="2953"/>
              <a:ext cx="832" cy="772"/>
            </a:xfrm>
            <a:custGeom>
              <a:avLst/>
              <a:gdLst/>
              <a:ahLst/>
              <a:cxnLst>
                <a:cxn ang="0">
                  <a:pos x="383" y="0"/>
                </a:cxn>
                <a:cxn ang="0">
                  <a:pos x="407" y="5"/>
                </a:cxn>
                <a:cxn ang="0">
                  <a:pos x="433" y="11"/>
                </a:cxn>
                <a:cxn ang="0">
                  <a:pos x="457" y="15"/>
                </a:cxn>
                <a:cxn ang="0">
                  <a:pos x="482" y="18"/>
                </a:cxn>
                <a:cxn ang="0">
                  <a:pos x="506" y="21"/>
                </a:cxn>
                <a:cxn ang="0">
                  <a:pos x="532" y="22"/>
                </a:cxn>
                <a:cxn ang="0">
                  <a:pos x="557" y="24"/>
                </a:cxn>
                <a:cxn ang="0">
                  <a:pos x="583" y="24"/>
                </a:cxn>
                <a:cxn ang="0">
                  <a:pos x="608" y="24"/>
                </a:cxn>
                <a:cxn ang="0">
                  <a:pos x="633" y="22"/>
                </a:cxn>
                <a:cxn ang="0">
                  <a:pos x="657" y="21"/>
                </a:cxn>
                <a:cxn ang="0">
                  <a:pos x="682" y="18"/>
                </a:cxn>
                <a:cxn ang="0">
                  <a:pos x="707" y="15"/>
                </a:cxn>
                <a:cxn ang="0">
                  <a:pos x="731" y="11"/>
                </a:cxn>
                <a:cxn ang="0">
                  <a:pos x="754" y="7"/>
                </a:cxn>
                <a:cxn ang="0">
                  <a:pos x="778" y="1"/>
                </a:cxn>
                <a:cxn ang="0">
                  <a:pos x="1182" y="970"/>
                </a:cxn>
                <a:cxn ang="0">
                  <a:pos x="1147" y="983"/>
                </a:cxn>
                <a:cxn ang="0">
                  <a:pos x="1112" y="993"/>
                </a:cxn>
                <a:cxn ang="0">
                  <a:pos x="1075" y="1004"/>
                </a:cxn>
                <a:cxn ang="0">
                  <a:pos x="1039" y="1012"/>
                </a:cxn>
                <a:cxn ang="0">
                  <a:pos x="1003" y="1022"/>
                </a:cxn>
                <a:cxn ang="0">
                  <a:pos x="966" y="1029"/>
                </a:cxn>
                <a:cxn ang="0">
                  <a:pos x="928" y="1038"/>
                </a:cxn>
                <a:cxn ang="0">
                  <a:pos x="891" y="1044"/>
                </a:cxn>
                <a:cxn ang="0">
                  <a:pos x="853" y="1049"/>
                </a:cxn>
                <a:cxn ang="0">
                  <a:pos x="816" y="1055"/>
                </a:cxn>
                <a:cxn ang="0">
                  <a:pos x="778" y="1059"/>
                </a:cxn>
                <a:cxn ang="0">
                  <a:pos x="738" y="1063"/>
                </a:cxn>
                <a:cxn ang="0">
                  <a:pos x="700" y="1066"/>
                </a:cxn>
                <a:cxn ang="0">
                  <a:pos x="662" y="1068"/>
                </a:cxn>
                <a:cxn ang="0">
                  <a:pos x="622" y="1069"/>
                </a:cxn>
                <a:cxn ang="0">
                  <a:pos x="583" y="1069"/>
                </a:cxn>
                <a:cxn ang="0">
                  <a:pos x="544" y="1069"/>
                </a:cxn>
                <a:cxn ang="0">
                  <a:pos x="506" y="1068"/>
                </a:cxn>
                <a:cxn ang="0">
                  <a:pos x="468" y="1066"/>
                </a:cxn>
                <a:cxn ang="0">
                  <a:pos x="431" y="1063"/>
                </a:cxn>
                <a:cxn ang="0">
                  <a:pos x="393" y="1059"/>
                </a:cxn>
                <a:cxn ang="0">
                  <a:pos x="375" y="1058"/>
                </a:cxn>
                <a:cxn ang="0">
                  <a:pos x="356" y="1056"/>
                </a:cxn>
                <a:cxn ang="0">
                  <a:pos x="319" y="1051"/>
                </a:cxn>
                <a:cxn ang="0">
                  <a:pos x="284" y="1045"/>
                </a:cxn>
                <a:cxn ang="0">
                  <a:pos x="247" y="1039"/>
                </a:cxn>
                <a:cxn ang="0">
                  <a:pos x="212" y="1032"/>
                </a:cxn>
                <a:cxn ang="0">
                  <a:pos x="175" y="1024"/>
                </a:cxn>
                <a:cxn ang="0">
                  <a:pos x="140" y="1015"/>
                </a:cxn>
                <a:cxn ang="0">
                  <a:pos x="69" y="997"/>
                </a:cxn>
                <a:cxn ang="0">
                  <a:pos x="35" y="986"/>
                </a:cxn>
                <a:cxn ang="0">
                  <a:pos x="0" y="974"/>
                </a:cxn>
                <a:cxn ang="0">
                  <a:pos x="28" y="899"/>
                </a:cxn>
                <a:cxn ang="0">
                  <a:pos x="109" y="691"/>
                </a:cxn>
                <a:cxn ang="0">
                  <a:pos x="230" y="383"/>
                </a:cxn>
                <a:cxn ang="0">
                  <a:pos x="304" y="199"/>
                </a:cxn>
                <a:cxn ang="0">
                  <a:pos x="383" y="0"/>
                </a:cxn>
              </a:cxnLst>
              <a:rect l="0" t="0" r="r" b="b"/>
              <a:pathLst>
                <a:path w="1182" h="1069">
                  <a:moveTo>
                    <a:pt x="383" y="0"/>
                  </a:moveTo>
                  <a:lnTo>
                    <a:pt x="407" y="5"/>
                  </a:lnTo>
                  <a:lnTo>
                    <a:pt x="433" y="11"/>
                  </a:lnTo>
                  <a:lnTo>
                    <a:pt x="457" y="15"/>
                  </a:lnTo>
                  <a:lnTo>
                    <a:pt x="482" y="18"/>
                  </a:lnTo>
                  <a:lnTo>
                    <a:pt x="506" y="21"/>
                  </a:lnTo>
                  <a:lnTo>
                    <a:pt x="532" y="22"/>
                  </a:lnTo>
                  <a:lnTo>
                    <a:pt x="557" y="24"/>
                  </a:lnTo>
                  <a:lnTo>
                    <a:pt x="583" y="24"/>
                  </a:lnTo>
                  <a:lnTo>
                    <a:pt x="608" y="24"/>
                  </a:lnTo>
                  <a:lnTo>
                    <a:pt x="633" y="22"/>
                  </a:lnTo>
                  <a:lnTo>
                    <a:pt x="657" y="21"/>
                  </a:lnTo>
                  <a:lnTo>
                    <a:pt x="682" y="18"/>
                  </a:lnTo>
                  <a:lnTo>
                    <a:pt x="707" y="15"/>
                  </a:lnTo>
                  <a:lnTo>
                    <a:pt x="731" y="11"/>
                  </a:lnTo>
                  <a:lnTo>
                    <a:pt x="754" y="7"/>
                  </a:lnTo>
                  <a:lnTo>
                    <a:pt x="778" y="1"/>
                  </a:lnTo>
                  <a:lnTo>
                    <a:pt x="1182" y="970"/>
                  </a:lnTo>
                  <a:lnTo>
                    <a:pt x="1147" y="983"/>
                  </a:lnTo>
                  <a:lnTo>
                    <a:pt x="1112" y="993"/>
                  </a:lnTo>
                  <a:lnTo>
                    <a:pt x="1075" y="1004"/>
                  </a:lnTo>
                  <a:lnTo>
                    <a:pt x="1039" y="1012"/>
                  </a:lnTo>
                  <a:lnTo>
                    <a:pt x="1003" y="1022"/>
                  </a:lnTo>
                  <a:lnTo>
                    <a:pt x="966" y="1029"/>
                  </a:lnTo>
                  <a:lnTo>
                    <a:pt x="928" y="1038"/>
                  </a:lnTo>
                  <a:lnTo>
                    <a:pt x="891" y="1044"/>
                  </a:lnTo>
                  <a:lnTo>
                    <a:pt x="853" y="1049"/>
                  </a:lnTo>
                  <a:lnTo>
                    <a:pt x="816" y="1055"/>
                  </a:lnTo>
                  <a:lnTo>
                    <a:pt x="778" y="1059"/>
                  </a:lnTo>
                  <a:lnTo>
                    <a:pt x="738" y="1063"/>
                  </a:lnTo>
                  <a:lnTo>
                    <a:pt x="700" y="1066"/>
                  </a:lnTo>
                  <a:lnTo>
                    <a:pt x="662" y="1068"/>
                  </a:lnTo>
                  <a:lnTo>
                    <a:pt x="622" y="1069"/>
                  </a:lnTo>
                  <a:lnTo>
                    <a:pt x="583" y="1069"/>
                  </a:lnTo>
                  <a:lnTo>
                    <a:pt x="544" y="1069"/>
                  </a:lnTo>
                  <a:lnTo>
                    <a:pt x="506" y="1068"/>
                  </a:lnTo>
                  <a:lnTo>
                    <a:pt x="468" y="1066"/>
                  </a:lnTo>
                  <a:lnTo>
                    <a:pt x="431" y="1063"/>
                  </a:lnTo>
                  <a:lnTo>
                    <a:pt x="393" y="1059"/>
                  </a:lnTo>
                  <a:lnTo>
                    <a:pt x="375" y="1058"/>
                  </a:lnTo>
                  <a:lnTo>
                    <a:pt x="356" y="1056"/>
                  </a:lnTo>
                  <a:lnTo>
                    <a:pt x="319" y="1051"/>
                  </a:lnTo>
                  <a:lnTo>
                    <a:pt x="284" y="1045"/>
                  </a:lnTo>
                  <a:lnTo>
                    <a:pt x="247" y="1039"/>
                  </a:lnTo>
                  <a:lnTo>
                    <a:pt x="212" y="1032"/>
                  </a:lnTo>
                  <a:lnTo>
                    <a:pt x="175" y="1024"/>
                  </a:lnTo>
                  <a:lnTo>
                    <a:pt x="140" y="1015"/>
                  </a:lnTo>
                  <a:lnTo>
                    <a:pt x="69" y="997"/>
                  </a:lnTo>
                  <a:lnTo>
                    <a:pt x="35" y="986"/>
                  </a:lnTo>
                  <a:lnTo>
                    <a:pt x="0" y="974"/>
                  </a:lnTo>
                  <a:lnTo>
                    <a:pt x="28" y="899"/>
                  </a:lnTo>
                  <a:lnTo>
                    <a:pt x="109" y="691"/>
                  </a:lnTo>
                  <a:lnTo>
                    <a:pt x="230" y="383"/>
                  </a:lnTo>
                  <a:lnTo>
                    <a:pt x="304" y="199"/>
                  </a:lnTo>
                  <a:lnTo>
                    <a:pt x="383" y="0"/>
                  </a:lnTo>
                  <a:close/>
                </a:path>
              </a:pathLst>
            </a:custGeom>
            <a:solidFill>
              <a:srgbClr val="CB99CC"/>
            </a:solidFill>
            <a:ln w="12700" cmpd="sng">
              <a:noFill/>
              <a:round/>
              <a:headEnd/>
              <a:tailEnd/>
            </a:ln>
          </p:spPr>
          <p:txBody>
            <a:bodyPr/>
            <a:lstStyle/>
            <a:p>
              <a:pPr algn="ctr" defTabSz="829475"/>
              <a:endParaRPr lang="en-US" sz="1179" b="1">
                <a:latin typeface="Titillium Web" panose="00000500000000000000" pitchFamily="2" charset="0"/>
                <a:cs typeface="Times New Roman" panose="02020603050405020304" pitchFamily="18" charset="0"/>
              </a:endParaRPr>
            </a:p>
          </p:txBody>
        </p:sp>
        <p:sp>
          <p:nvSpPr>
            <p:cNvPr id="29" name="Freeform 97">
              <a:extLst>
                <a:ext uri="{FF2B5EF4-FFF2-40B4-BE49-F238E27FC236}">
                  <a16:creationId xmlns:a16="http://schemas.microsoft.com/office/drawing/2014/main" id="{5B1CB4C0-6659-7F74-D7D1-038671B30EA4}"/>
                </a:ext>
              </a:extLst>
            </p:cNvPr>
            <p:cNvSpPr>
              <a:spLocks/>
            </p:cNvSpPr>
            <p:nvPr/>
          </p:nvSpPr>
          <p:spPr bwMode="auto">
            <a:xfrm>
              <a:off x="3175" y="2683"/>
              <a:ext cx="884" cy="900"/>
            </a:xfrm>
            <a:custGeom>
              <a:avLst/>
              <a:gdLst/>
              <a:ahLst/>
              <a:cxnLst>
                <a:cxn ang="0">
                  <a:pos x="0" y="283"/>
                </a:cxn>
                <a:cxn ang="0">
                  <a:pos x="411" y="1248"/>
                </a:cxn>
                <a:cxn ang="0">
                  <a:pos x="445" y="1231"/>
                </a:cxn>
                <a:cxn ang="0">
                  <a:pos x="479" y="1212"/>
                </a:cxn>
                <a:cxn ang="0">
                  <a:pos x="511" y="1193"/>
                </a:cxn>
                <a:cxn ang="0">
                  <a:pos x="545" y="1174"/>
                </a:cxn>
                <a:cxn ang="0">
                  <a:pos x="576" y="1153"/>
                </a:cxn>
                <a:cxn ang="0">
                  <a:pos x="609" y="1132"/>
                </a:cxn>
                <a:cxn ang="0">
                  <a:pos x="640" y="1111"/>
                </a:cxn>
                <a:cxn ang="0">
                  <a:pos x="655" y="1099"/>
                </a:cxn>
                <a:cxn ang="0">
                  <a:pos x="671" y="1089"/>
                </a:cxn>
                <a:cxn ang="0">
                  <a:pos x="701" y="1065"/>
                </a:cxn>
                <a:cxn ang="0">
                  <a:pos x="732" y="1043"/>
                </a:cxn>
                <a:cxn ang="0">
                  <a:pos x="761" y="1019"/>
                </a:cxn>
                <a:cxn ang="0">
                  <a:pos x="790" y="995"/>
                </a:cxn>
                <a:cxn ang="0">
                  <a:pos x="818" y="969"/>
                </a:cxn>
                <a:cxn ang="0">
                  <a:pos x="846" y="944"/>
                </a:cxn>
                <a:cxn ang="0">
                  <a:pos x="873" y="917"/>
                </a:cxn>
                <a:cxn ang="0">
                  <a:pos x="901" y="890"/>
                </a:cxn>
                <a:cxn ang="0">
                  <a:pos x="927" y="863"/>
                </a:cxn>
                <a:cxn ang="0">
                  <a:pos x="954" y="835"/>
                </a:cxn>
                <a:cxn ang="0">
                  <a:pos x="978" y="806"/>
                </a:cxn>
                <a:cxn ang="0">
                  <a:pos x="1003" y="778"/>
                </a:cxn>
                <a:cxn ang="0">
                  <a:pos x="1027" y="748"/>
                </a:cxn>
                <a:cxn ang="0">
                  <a:pos x="1051" y="719"/>
                </a:cxn>
                <a:cxn ang="0">
                  <a:pos x="1074" y="688"/>
                </a:cxn>
                <a:cxn ang="0">
                  <a:pos x="1097" y="657"/>
                </a:cxn>
                <a:cxn ang="0">
                  <a:pos x="1118" y="625"/>
                </a:cxn>
                <a:cxn ang="0">
                  <a:pos x="1139" y="594"/>
                </a:cxn>
                <a:cxn ang="0">
                  <a:pos x="1160" y="562"/>
                </a:cxn>
                <a:cxn ang="0">
                  <a:pos x="1180" y="529"/>
                </a:cxn>
                <a:cxn ang="0">
                  <a:pos x="1189" y="512"/>
                </a:cxn>
                <a:cxn ang="0">
                  <a:pos x="1199" y="495"/>
                </a:cxn>
                <a:cxn ang="0">
                  <a:pos x="1217" y="463"/>
                </a:cxn>
                <a:cxn ang="0">
                  <a:pos x="1235" y="429"/>
                </a:cxn>
                <a:cxn ang="0">
                  <a:pos x="1252" y="395"/>
                </a:cxn>
                <a:cxn ang="0">
                  <a:pos x="278" y="0"/>
                </a:cxn>
                <a:cxn ang="0">
                  <a:pos x="264" y="21"/>
                </a:cxn>
                <a:cxn ang="0">
                  <a:pos x="251" y="43"/>
                </a:cxn>
                <a:cxn ang="0">
                  <a:pos x="235" y="62"/>
                </a:cxn>
                <a:cxn ang="0">
                  <a:pos x="221" y="84"/>
                </a:cxn>
                <a:cxn ang="0">
                  <a:pos x="206" y="102"/>
                </a:cxn>
                <a:cxn ang="0">
                  <a:pos x="189" y="122"/>
                </a:cxn>
                <a:cxn ang="0">
                  <a:pos x="173" y="140"/>
                </a:cxn>
                <a:cxn ang="0">
                  <a:pos x="155" y="159"/>
                </a:cxn>
                <a:cxn ang="0">
                  <a:pos x="138" y="176"/>
                </a:cxn>
                <a:cxn ang="0">
                  <a:pos x="119" y="194"/>
                </a:cxn>
                <a:cxn ang="0">
                  <a:pos x="101" y="210"/>
                </a:cxn>
                <a:cxn ang="0">
                  <a:pos x="81" y="225"/>
                </a:cxn>
                <a:cxn ang="0">
                  <a:pos x="63" y="241"/>
                </a:cxn>
                <a:cxn ang="0">
                  <a:pos x="41" y="256"/>
                </a:cxn>
                <a:cxn ang="0">
                  <a:pos x="22" y="270"/>
                </a:cxn>
                <a:cxn ang="0">
                  <a:pos x="0" y="283"/>
                </a:cxn>
              </a:cxnLst>
              <a:rect l="0" t="0" r="r" b="b"/>
              <a:pathLst>
                <a:path w="1252" h="1248">
                  <a:moveTo>
                    <a:pt x="0" y="283"/>
                  </a:moveTo>
                  <a:lnTo>
                    <a:pt x="411" y="1248"/>
                  </a:lnTo>
                  <a:lnTo>
                    <a:pt x="445" y="1231"/>
                  </a:lnTo>
                  <a:lnTo>
                    <a:pt x="479" y="1212"/>
                  </a:lnTo>
                  <a:lnTo>
                    <a:pt x="511" y="1193"/>
                  </a:lnTo>
                  <a:lnTo>
                    <a:pt x="545" y="1174"/>
                  </a:lnTo>
                  <a:lnTo>
                    <a:pt x="576" y="1153"/>
                  </a:lnTo>
                  <a:lnTo>
                    <a:pt x="609" y="1132"/>
                  </a:lnTo>
                  <a:lnTo>
                    <a:pt x="640" y="1111"/>
                  </a:lnTo>
                  <a:lnTo>
                    <a:pt x="655" y="1099"/>
                  </a:lnTo>
                  <a:lnTo>
                    <a:pt x="671" y="1089"/>
                  </a:lnTo>
                  <a:lnTo>
                    <a:pt x="701" y="1065"/>
                  </a:lnTo>
                  <a:lnTo>
                    <a:pt x="732" y="1043"/>
                  </a:lnTo>
                  <a:lnTo>
                    <a:pt x="761" y="1019"/>
                  </a:lnTo>
                  <a:lnTo>
                    <a:pt x="790" y="995"/>
                  </a:lnTo>
                  <a:lnTo>
                    <a:pt x="818" y="969"/>
                  </a:lnTo>
                  <a:lnTo>
                    <a:pt x="846" y="944"/>
                  </a:lnTo>
                  <a:lnTo>
                    <a:pt x="873" y="917"/>
                  </a:lnTo>
                  <a:lnTo>
                    <a:pt x="901" y="890"/>
                  </a:lnTo>
                  <a:lnTo>
                    <a:pt x="927" y="863"/>
                  </a:lnTo>
                  <a:lnTo>
                    <a:pt x="954" y="835"/>
                  </a:lnTo>
                  <a:lnTo>
                    <a:pt x="978" y="806"/>
                  </a:lnTo>
                  <a:lnTo>
                    <a:pt x="1003" y="778"/>
                  </a:lnTo>
                  <a:lnTo>
                    <a:pt x="1027" y="748"/>
                  </a:lnTo>
                  <a:lnTo>
                    <a:pt x="1051" y="719"/>
                  </a:lnTo>
                  <a:lnTo>
                    <a:pt x="1074" y="688"/>
                  </a:lnTo>
                  <a:lnTo>
                    <a:pt x="1097" y="657"/>
                  </a:lnTo>
                  <a:lnTo>
                    <a:pt x="1118" y="625"/>
                  </a:lnTo>
                  <a:lnTo>
                    <a:pt x="1139" y="594"/>
                  </a:lnTo>
                  <a:lnTo>
                    <a:pt x="1160" y="562"/>
                  </a:lnTo>
                  <a:lnTo>
                    <a:pt x="1180" y="529"/>
                  </a:lnTo>
                  <a:lnTo>
                    <a:pt x="1189" y="512"/>
                  </a:lnTo>
                  <a:lnTo>
                    <a:pt x="1199" y="495"/>
                  </a:lnTo>
                  <a:lnTo>
                    <a:pt x="1217" y="463"/>
                  </a:lnTo>
                  <a:lnTo>
                    <a:pt x="1235" y="429"/>
                  </a:lnTo>
                  <a:lnTo>
                    <a:pt x="1252" y="395"/>
                  </a:lnTo>
                  <a:lnTo>
                    <a:pt x="278" y="0"/>
                  </a:lnTo>
                  <a:lnTo>
                    <a:pt x="264" y="21"/>
                  </a:lnTo>
                  <a:lnTo>
                    <a:pt x="251" y="43"/>
                  </a:lnTo>
                  <a:lnTo>
                    <a:pt x="235" y="62"/>
                  </a:lnTo>
                  <a:lnTo>
                    <a:pt x="221" y="84"/>
                  </a:lnTo>
                  <a:lnTo>
                    <a:pt x="206" y="102"/>
                  </a:lnTo>
                  <a:lnTo>
                    <a:pt x="189" y="122"/>
                  </a:lnTo>
                  <a:lnTo>
                    <a:pt x="173" y="140"/>
                  </a:lnTo>
                  <a:lnTo>
                    <a:pt x="155" y="159"/>
                  </a:lnTo>
                  <a:lnTo>
                    <a:pt x="138" y="176"/>
                  </a:lnTo>
                  <a:lnTo>
                    <a:pt x="119" y="194"/>
                  </a:lnTo>
                  <a:lnTo>
                    <a:pt x="101" y="210"/>
                  </a:lnTo>
                  <a:lnTo>
                    <a:pt x="81" y="225"/>
                  </a:lnTo>
                  <a:lnTo>
                    <a:pt x="63" y="241"/>
                  </a:lnTo>
                  <a:lnTo>
                    <a:pt x="41" y="256"/>
                  </a:lnTo>
                  <a:lnTo>
                    <a:pt x="22" y="270"/>
                  </a:lnTo>
                  <a:lnTo>
                    <a:pt x="0" y="283"/>
                  </a:lnTo>
                  <a:close/>
                </a:path>
              </a:pathLst>
            </a:custGeom>
            <a:solidFill>
              <a:srgbClr val="003399"/>
            </a:solidFill>
            <a:ln w="12700" cmpd="sng">
              <a:noFill/>
              <a:round/>
              <a:headEnd/>
              <a:tailEnd/>
            </a:ln>
          </p:spPr>
          <p:txBody>
            <a:bodyPr/>
            <a:lstStyle/>
            <a:p>
              <a:pPr algn="ctr" defTabSz="829475"/>
              <a:endParaRPr lang="en-US" sz="1179" b="1">
                <a:latin typeface="Titillium Web" panose="00000500000000000000" pitchFamily="2" charset="0"/>
                <a:cs typeface="Times New Roman" panose="02020603050405020304" pitchFamily="18" charset="0"/>
              </a:endParaRPr>
            </a:p>
          </p:txBody>
        </p:sp>
        <p:sp>
          <p:nvSpPr>
            <p:cNvPr id="30" name="Freeform 98">
              <a:extLst>
                <a:ext uri="{FF2B5EF4-FFF2-40B4-BE49-F238E27FC236}">
                  <a16:creationId xmlns:a16="http://schemas.microsoft.com/office/drawing/2014/main" id="{AA2BFDB5-4448-5405-AF84-6204E011DBF9}"/>
                </a:ext>
              </a:extLst>
            </p:cNvPr>
            <p:cNvSpPr>
              <a:spLocks/>
            </p:cNvSpPr>
            <p:nvPr/>
          </p:nvSpPr>
          <p:spPr bwMode="auto">
            <a:xfrm>
              <a:off x="3435" y="1939"/>
              <a:ext cx="754" cy="865"/>
            </a:xfrm>
            <a:custGeom>
              <a:avLst/>
              <a:gdLst/>
              <a:ahLst/>
              <a:cxnLst>
                <a:cxn ang="0">
                  <a:pos x="978" y="1199"/>
                </a:cxn>
                <a:cxn ang="0">
                  <a:pos x="988" y="1165"/>
                </a:cxn>
                <a:cxn ang="0">
                  <a:pos x="999" y="1130"/>
                </a:cxn>
                <a:cxn ang="0">
                  <a:pos x="1009" y="1094"/>
                </a:cxn>
                <a:cxn ang="0">
                  <a:pos x="1017" y="1059"/>
                </a:cxn>
                <a:cxn ang="0">
                  <a:pos x="1026" y="1022"/>
                </a:cxn>
                <a:cxn ang="0">
                  <a:pos x="1034" y="987"/>
                </a:cxn>
                <a:cxn ang="0">
                  <a:pos x="1041" y="950"/>
                </a:cxn>
                <a:cxn ang="0">
                  <a:pos x="1047" y="913"/>
                </a:cxn>
                <a:cxn ang="0">
                  <a:pos x="1053" y="877"/>
                </a:cxn>
                <a:cxn ang="0">
                  <a:pos x="1058" y="840"/>
                </a:cxn>
                <a:cxn ang="0">
                  <a:pos x="1063" y="803"/>
                </a:cxn>
                <a:cxn ang="0">
                  <a:pos x="1065" y="765"/>
                </a:cxn>
                <a:cxn ang="0">
                  <a:pos x="1068" y="728"/>
                </a:cxn>
                <a:cxn ang="0">
                  <a:pos x="1071" y="690"/>
                </a:cxn>
                <a:cxn ang="0">
                  <a:pos x="1071" y="652"/>
                </a:cxn>
                <a:cxn ang="0">
                  <a:pos x="1072" y="614"/>
                </a:cxn>
                <a:cxn ang="0">
                  <a:pos x="1071" y="572"/>
                </a:cxn>
                <a:cxn ang="0">
                  <a:pos x="1070" y="533"/>
                </a:cxn>
                <a:cxn ang="0">
                  <a:pos x="1068" y="493"/>
                </a:cxn>
                <a:cxn ang="0">
                  <a:pos x="1065" y="454"/>
                </a:cxn>
                <a:cxn ang="0">
                  <a:pos x="1061" y="414"/>
                </a:cxn>
                <a:cxn ang="0">
                  <a:pos x="1057" y="376"/>
                </a:cxn>
                <a:cxn ang="0">
                  <a:pos x="1051" y="336"/>
                </a:cxn>
                <a:cxn ang="0">
                  <a:pos x="1046" y="298"/>
                </a:cxn>
                <a:cxn ang="0">
                  <a:pos x="1038" y="260"/>
                </a:cxn>
                <a:cxn ang="0">
                  <a:pos x="1030" y="222"/>
                </a:cxn>
                <a:cxn ang="0">
                  <a:pos x="1021" y="183"/>
                </a:cxn>
                <a:cxn ang="0">
                  <a:pos x="1013" y="147"/>
                </a:cxn>
                <a:cxn ang="0">
                  <a:pos x="1003" y="110"/>
                </a:cxn>
                <a:cxn ang="0">
                  <a:pos x="992" y="73"/>
                </a:cxn>
                <a:cxn ang="0">
                  <a:pos x="980" y="36"/>
                </a:cxn>
                <a:cxn ang="0">
                  <a:pos x="969" y="0"/>
                </a:cxn>
                <a:cxn ang="0">
                  <a:pos x="3" y="415"/>
                </a:cxn>
                <a:cxn ang="0">
                  <a:pos x="9" y="440"/>
                </a:cxn>
                <a:cxn ang="0">
                  <a:pos x="13" y="464"/>
                </a:cxn>
                <a:cxn ang="0">
                  <a:pos x="17" y="488"/>
                </a:cxn>
                <a:cxn ang="0">
                  <a:pos x="21" y="513"/>
                </a:cxn>
                <a:cxn ang="0">
                  <a:pos x="23" y="537"/>
                </a:cxn>
                <a:cxn ang="0">
                  <a:pos x="26" y="563"/>
                </a:cxn>
                <a:cxn ang="0">
                  <a:pos x="27" y="588"/>
                </a:cxn>
                <a:cxn ang="0">
                  <a:pos x="27" y="614"/>
                </a:cxn>
                <a:cxn ang="0">
                  <a:pos x="27" y="638"/>
                </a:cxn>
                <a:cxn ang="0">
                  <a:pos x="26" y="662"/>
                </a:cxn>
                <a:cxn ang="0">
                  <a:pos x="23" y="686"/>
                </a:cxn>
                <a:cxn ang="0">
                  <a:pos x="20" y="708"/>
                </a:cxn>
                <a:cxn ang="0">
                  <a:pos x="16" y="732"/>
                </a:cxn>
                <a:cxn ang="0">
                  <a:pos x="12" y="755"/>
                </a:cxn>
                <a:cxn ang="0">
                  <a:pos x="0" y="800"/>
                </a:cxn>
                <a:cxn ang="0">
                  <a:pos x="978" y="1199"/>
                </a:cxn>
              </a:cxnLst>
              <a:rect l="0" t="0" r="r" b="b"/>
              <a:pathLst>
                <a:path w="1072" h="1199">
                  <a:moveTo>
                    <a:pt x="978" y="1199"/>
                  </a:moveTo>
                  <a:lnTo>
                    <a:pt x="988" y="1165"/>
                  </a:lnTo>
                  <a:lnTo>
                    <a:pt x="999" y="1130"/>
                  </a:lnTo>
                  <a:lnTo>
                    <a:pt x="1009" y="1094"/>
                  </a:lnTo>
                  <a:lnTo>
                    <a:pt x="1017" y="1059"/>
                  </a:lnTo>
                  <a:lnTo>
                    <a:pt x="1026" y="1022"/>
                  </a:lnTo>
                  <a:lnTo>
                    <a:pt x="1034" y="987"/>
                  </a:lnTo>
                  <a:lnTo>
                    <a:pt x="1041" y="950"/>
                  </a:lnTo>
                  <a:lnTo>
                    <a:pt x="1047" y="913"/>
                  </a:lnTo>
                  <a:lnTo>
                    <a:pt x="1053" y="877"/>
                  </a:lnTo>
                  <a:lnTo>
                    <a:pt x="1058" y="840"/>
                  </a:lnTo>
                  <a:lnTo>
                    <a:pt x="1063" y="803"/>
                  </a:lnTo>
                  <a:lnTo>
                    <a:pt x="1065" y="765"/>
                  </a:lnTo>
                  <a:lnTo>
                    <a:pt x="1068" y="728"/>
                  </a:lnTo>
                  <a:lnTo>
                    <a:pt x="1071" y="690"/>
                  </a:lnTo>
                  <a:lnTo>
                    <a:pt x="1071" y="652"/>
                  </a:lnTo>
                  <a:lnTo>
                    <a:pt x="1072" y="614"/>
                  </a:lnTo>
                  <a:lnTo>
                    <a:pt x="1071" y="572"/>
                  </a:lnTo>
                  <a:lnTo>
                    <a:pt x="1070" y="533"/>
                  </a:lnTo>
                  <a:lnTo>
                    <a:pt x="1068" y="493"/>
                  </a:lnTo>
                  <a:lnTo>
                    <a:pt x="1065" y="454"/>
                  </a:lnTo>
                  <a:lnTo>
                    <a:pt x="1061" y="414"/>
                  </a:lnTo>
                  <a:lnTo>
                    <a:pt x="1057" y="376"/>
                  </a:lnTo>
                  <a:lnTo>
                    <a:pt x="1051" y="336"/>
                  </a:lnTo>
                  <a:lnTo>
                    <a:pt x="1046" y="298"/>
                  </a:lnTo>
                  <a:lnTo>
                    <a:pt x="1038" y="260"/>
                  </a:lnTo>
                  <a:lnTo>
                    <a:pt x="1030" y="222"/>
                  </a:lnTo>
                  <a:lnTo>
                    <a:pt x="1021" y="183"/>
                  </a:lnTo>
                  <a:lnTo>
                    <a:pt x="1013" y="147"/>
                  </a:lnTo>
                  <a:lnTo>
                    <a:pt x="1003" y="110"/>
                  </a:lnTo>
                  <a:lnTo>
                    <a:pt x="992" y="73"/>
                  </a:lnTo>
                  <a:lnTo>
                    <a:pt x="980" y="36"/>
                  </a:lnTo>
                  <a:lnTo>
                    <a:pt x="969" y="0"/>
                  </a:lnTo>
                  <a:lnTo>
                    <a:pt x="3" y="415"/>
                  </a:lnTo>
                  <a:lnTo>
                    <a:pt x="9" y="440"/>
                  </a:lnTo>
                  <a:lnTo>
                    <a:pt x="13" y="464"/>
                  </a:lnTo>
                  <a:lnTo>
                    <a:pt x="17" y="488"/>
                  </a:lnTo>
                  <a:lnTo>
                    <a:pt x="21" y="513"/>
                  </a:lnTo>
                  <a:lnTo>
                    <a:pt x="23" y="537"/>
                  </a:lnTo>
                  <a:lnTo>
                    <a:pt x="26" y="563"/>
                  </a:lnTo>
                  <a:lnTo>
                    <a:pt x="27" y="588"/>
                  </a:lnTo>
                  <a:lnTo>
                    <a:pt x="27" y="614"/>
                  </a:lnTo>
                  <a:lnTo>
                    <a:pt x="27" y="638"/>
                  </a:lnTo>
                  <a:lnTo>
                    <a:pt x="26" y="662"/>
                  </a:lnTo>
                  <a:lnTo>
                    <a:pt x="23" y="686"/>
                  </a:lnTo>
                  <a:lnTo>
                    <a:pt x="20" y="708"/>
                  </a:lnTo>
                  <a:lnTo>
                    <a:pt x="16" y="732"/>
                  </a:lnTo>
                  <a:lnTo>
                    <a:pt x="12" y="755"/>
                  </a:lnTo>
                  <a:lnTo>
                    <a:pt x="0" y="800"/>
                  </a:lnTo>
                  <a:lnTo>
                    <a:pt x="978" y="1199"/>
                  </a:lnTo>
                  <a:close/>
                </a:path>
              </a:pathLst>
            </a:custGeom>
            <a:solidFill>
              <a:srgbClr val="CB99CC"/>
            </a:solidFill>
            <a:ln w="12700" cmpd="sng">
              <a:noFill/>
              <a:round/>
              <a:headEnd/>
              <a:tailEnd/>
            </a:ln>
          </p:spPr>
          <p:txBody>
            <a:bodyPr/>
            <a:lstStyle/>
            <a:p>
              <a:pPr algn="ctr" defTabSz="829475"/>
              <a:endParaRPr lang="en-US" sz="1179" b="1">
                <a:latin typeface="Titillium Web" panose="00000500000000000000" pitchFamily="2" charset="0"/>
                <a:cs typeface="Times New Roman" panose="02020603050405020304" pitchFamily="18" charset="0"/>
              </a:endParaRPr>
            </a:p>
          </p:txBody>
        </p:sp>
        <p:sp>
          <p:nvSpPr>
            <p:cNvPr id="31" name="Freeform 99">
              <a:extLst>
                <a:ext uri="{FF2B5EF4-FFF2-40B4-BE49-F238E27FC236}">
                  <a16:creationId xmlns:a16="http://schemas.microsoft.com/office/drawing/2014/main" id="{F24ADE74-EAC1-1464-58FA-15B0A2BC1E18}"/>
                </a:ext>
              </a:extLst>
            </p:cNvPr>
            <p:cNvSpPr>
              <a:spLocks/>
            </p:cNvSpPr>
            <p:nvPr/>
          </p:nvSpPr>
          <p:spPr bwMode="auto">
            <a:xfrm>
              <a:off x="3170" y="1167"/>
              <a:ext cx="878" cy="903"/>
            </a:xfrm>
            <a:custGeom>
              <a:avLst/>
              <a:gdLst/>
              <a:ahLst/>
              <a:cxnLst>
                <a:cxn ang="0">
                  <a:pos x="0" y="976"/>
                </a:cxn>
                <a:cxn ang="0">
                  <a:pos x="395" y="0"/>
                </a:cxn>
                <a:cxn ang="0">
                  <a:pos x="429" y="17"/>
                </a:cxn>
                <a:cxn ang="0">
                  <a:pos x="463" y="34"/>
                </a:cxn>
                <a:cxn ang="0">
                  <a:pos x="497" y="53"/>
                </a:cxn>
                <a:cxn ang="0">
                  <a:pos x="529" y="73"/>
                </a:cxn>
                <a:cxn ang="0">
                  <a:pos x="562" y="91"/>
                </a:cxn>
                <a:cxn ang="0">
                  <a:pos x="594" y="112"/>
                </a:cxn>
                <a:cxn ang="0">
                  <a:pos x="625" y="132"/>
                </a:cxn>
                <a:cxn ang="0">
                  <a:pos x="658" y="155"/>
                </a:cxn>
                <a:cxn ang="0">
                  <a:pos x="688" y="176"/>
                </a:cxn>
                <a:cxn ang="0">
                  <a:pos x="719" y="199"/>
                </a:cxn>
                <a:cxn ang="0">
                  <a:pos x="748" y="223"/>
                </a:cxn>
                <a:cxn ang="0">
                  <a:pos x="778" y="247"/>
                </a:cxn>
                <a:cxn ang="0">
                  <a:pos x="806" y="271"/>
                </a:cxn>
                <a:cxn ang="0">
                  <a:pos x="835" y="296"/>
                </a:cxn>
                <a:cxn ang="0">
                  <a:pos x="863" y="322"/>
                </a:cxn>
                <a:cxn ang="0">
                  <a:pos x="890" y="348"/>
                </a:cxn>
                <a:cxn ang="0">
                  <a:pos x="917" y="374"/>
                </a:cxn>
                <a:cxn ang="0">
                  <a:pos x="944" y="402"/>
                </a:cxn>
                <a:cxn ang="0">
                  <a:pos x="969" y="429"/>
                </a:cxn>
                <a:cxn ang="0">
                  <a:pos x="995" y="457"/>
                </a:cxn>
                <a:cxn ang="0">
                  <a:pos x="1019" y="487"/>
                </a:cxn>
                <a:cxn ang="0">
                  <a:pos x="1043" y="517"/>
                </a:cxn>
                <a:cxn ang="0">
                  <a:pos x="1067" y="546"/>
                </a:cxn>
                <a:cxn ang="0">
                  <a:pos x="1089" y="576"/>
                </a:cxn>
                <a:cxn ang="0">
                  <a:pos x="1112" y="607"/>
                </a:cxn>
                <a:cxn ang="0">
                  <a:pos x="1133" y="638"/>
                </a:cxn>
                <a:cxn ang="0">
                  <a:pos x="1154" y="670"/>
                </a:cxn>
                <a:cxn ang="0">
                  <a:pos x="1164" y="687"/>
                </a:cxn>
                <a:cxn ang="0">
                  <a:pos x="1174" y="702"/>
                </a:cxn>
                <a:cxn ang="0">
                  <a:pos x="1194" y="735"/>
                </a:cxn>
                <a:cxn ang="0">
                  <a:pos x="1212" y="767"/>
                </a:cxn>
                <a:cxn ang="0">
                  <a:pos x="1231" y="801"/>
                </a:cxn>
                <a:cxn ang="0">
                  <a:pos x="1249" y="835"/>
                </a:cxn>
                <a:cxn ang="0">
                  <a:pos x="283" y="1248"/>
                </a:cxn>
                <a:cxn ang="0">
                  <a:pos x="269" y="1227"/>
                </a:cxn>
                <a:cxn ang="0">
                  <a:pos x="255" y="1206"/>
                </a:cxn>
                <a:cxn ang="0">
                  <a:pos x="248" y="1196"/>
                </a:cxn>
                <a:cxn ang="0">
                  <a:pos x="241" y="1186"/>
                </a:cxn>
                <a:cxn ang="0">
                  <a:pos x="225" y="1167"/>
                </a:cxn>
                <a:cxn ang="0">
                  <a:pos x="209" y="1148"/>
                </a:cxn>
                <a:cxn ang="0">
                  <a:pos x="192" y="1129"/>
                </a:cxn>
                <a:cxn ang="0">
                  <a:pos x="176" y="1112"/>
                </a:cxn>
                <a:cxn ang="0">
                  <a:pos x="159" y="1094"/>
                </a:cxn>
                <a:cxn ang="0">
                  <a:pos x="140" y="1078"/>
                </a:cxn>
                <a:cxn ang="0">
                  <a:pos x="122" y="1061"/>
                </a:cxn>
                <a:cxn ang="0">
                  <a:pos x="103" y="1046"/>
                </a:cxn>
                <a:cxn ang="0">
                  <a:pos x="84" y="1030"/>
                </a:cxn>
                <a:cxn ang="0">
                  <a:pos x="74" y="1023"/>
                </a:cxn>
                <a:cxn ang="0">
                  <a:pos x="64" y="1016"/>
                </a:cxn>
                <a:cxn ang="0">
                  <a:pos x="43" y="1002"/>
                </a:cxn>
                <a:cxn ang="0">
                  <a:pos x="21" y="989"/>
                </a:cxn>
                <a:cxn ang="0">
                  <a:pos x="0" y="976"/>
                </a:cxn>
              </a:cxnLst>
              <a:rect l="0" t="0" r="r" b="b"/>
              <a:pathLst>
                <a:path w="1249" h="1248">
                  <a:moveTo>
                    <a:pt x="0" y="976"/>
                  </a:moveTo>
                  <a:lnTo>
                    <a:pt x="395" y="0"/>
                  </a:lnTo>
                  <a:lnTo>
                    <a:pt x="429" y="17"/>
                  </a:lnTo>
                  <a:lnTo>
                    <a:pt x="463" y="34"/>
                  </a:lnTo>
                  <a:lnTo>
                    <a:pt x="497" y="53"/>
                  </a:lnTo>
                  <a:lnTo>
                    <a:pt x="529" y="73"/>
                  </a:lnTo>
                  <a:lnTo>
                    <a:pt x="562" y="91"/>
                  </a:lnTo>
                  <a:lnTo>
                    <a:pt x="594" y="112"/>
                  </a:lnTo>
                  <a:lnTo>
                    <a:pt x="625" y="132"/>
                  </a:lnTo>
                  <a:lnTo>
                    <a:pt x="658" y="155"/>
                  </a:lnTo>
                  <a:lnTo>
                    <a:pt x="688" y="176"/>
                  </a:lnTo>
                  <a:lnTo>
                    <a:pt x="719" y="199"/>
                  </a:lnTo>
                  <a:lnTo>
                    <a:pt x="748" y="223"/>
                  </a:lnTo>
                  <a:lnTo>
                    <a:pt x="778" y="247"/>
                  </a:lnTo>
                  <a:lnTo>
                    <a:pt x="806" y="271"/>
                  </a:lnTo>
                  <a:lnTo>
                    <a:pt x="835" y="296"/>
                  </a:lnTo>
                  <a:lnTo>
                    <a:pt x="863" y="322"/>
                  </a:lnTo>
                  <a:lnTo>
                    <a:pt x="890" y="348"/>
                  </a:lnTo>
                  <a:lnTo>
                    <a:pt x="917" y="374"/>
                  </a:lnTo>
                  <a:lnTo>
                    <a:pt x="944" y="402"/>
                  </a:lnTo>
                  <a:lnTo>
                    <a:pt x="969" y="429"/>
                  </a:lnTo>
                  <a:lnTo>
                    <a:pt x="995" y="457"/>
                  </a:lnTo>
                  <a:lnTo>
                    <a:pt x="1019" y="487"/>
                  </a:lnTo>
                  <a:lnTo>
                    <a:pt x="1043" y="517"/>
                  </a:lnTo>
                  <a:lnTo>
                    <a:pt x="1067" y="546"/>
                  </a:lnTo>
                  <a:lnTo>
                    <a:pt x="1089" y="576"/>
                  </a:lnTo>
                  <a:lnTo>
                    <a:pt x="1112" y="607"/>
                  </a:lnTo>
                  <a:lnTo>
                    <a:pt x="1133" y="638"/>
                  </a:lnTo>
                  <a:lnTo>
                    <a:pt x="1154" y="670"/>
                  </a:lnTo>
                  <a:lnTo>
                    <a:pt x="1164" y="687"/>
                  </a:lnTo>
                  <a:lnTo>
                    <a:pt x="1174" y="702"/>
                  </a:lnTo>
                  <a:lnTo>
                    <a:pt x="1194" y="735"/>
                  </a:lnTo>
                  <a:lnTo>
                    <a:pt x="1212" y="767"/>
                  </a:lnTo>
                  <a:lnTo>
                    <a:pt x="1231" y="801"/>
                  </a:lnTo>
                  <a:lnTo>
                    <a:pt x="1249" y="835"/>
                  </a:lnTo>
                  <a:lnTo>
                    <a:pt x="283" y="1248"/>
                  </a:lnTo>
                  <a:lnTo>
                    <a:pt x="269" y="1227"/>
                  </a:lnTo>
                  <a:lnTo>
                    <a:pt x="255" y="1206"/>
                  </a:lnTo>
                  <a:lnTo>
                    <a:pt x="248" y="1196"/>
                  </a:lnTo>
                  <a:lnTo>
                    <a:pt x="241" y="1186"/>
                  </a:lnTo>
                  <a:lnTo>
                    <a:pt x="225" y="1167"/>
                  </a:lnTo>
                  <a:lnTo>
                    <a:pt x="209" y="1148"/>
                  </a:lnTo>
                  <a:lnTo>
                    <a:pt x="192" y="1129"/>
                  </a:lnTo>
                  <a:lnTo>
                    <a:pt x="176" y="1112"/>
                  </a:lnTo>
                  <a:lnTo>
                    <a:pt x="159" y="1094"/>
                  </a:lnTo>
                  <a:lnTo>
                    <a:pt x="140" y="1078"/>
                  </a:lnTo>
                  <a:lnTo>
                    <a:pt x="122" y="1061"/>
                  </a:lnTo>
                  <a:lnTo>
                    <a:pt x="103" y="1046"/>
                  </a:lnTo>
                  <a:lnTo>
                    <a:pt x="84" y="1030"/>
                  </a:lnTo>
                  <a:lnTo>
                    <a:pt x="74" y="1023"/>
                  </a:lnTo>
                  <a:lnTo>
                    <a:pt x="64" y="1016"/>
                  </a:lnTo>
                  <a:lnTo>
                    <a:pt x="43" y="1002"/>
                  </a:lnTo>
                  <a:lnTo>
                    <a:pt x="21" y="989"/>
                  </a:lnTo>
                  <a:lnTo>
                    <a:pt x="0" y="976"/>
                  </a:lnTo>
                  <a:close/>
                </a:path>
              </a:pathLst>
            </a:custGeom>
            <a:solidFill>
              <a:srgbClr val="003399"/>
            </a:solidFill>
            <a:ln w="12700" cmpd="sng">
              <a:noFill/>
              <a:round/>
              <a:headEnd/>
              <a:tailEnd/>
            </a:ln>
          </p:spPr>
          <p:txBody>
            <a:bodyPr/>
            <a:lstStyle/>
            <a:p>
              <a:pPr algn="ctr" defTabSz="829475"/>
              <a:endParaRPr lang="en-US" sz="1179" b="1">
                <a:latin typeface="Titillium Web" panose="00000500000000000000" pitchFamily="2" charset="0"/>
                <a:cs typeface="Times New Roman" panose="02020603050405020304" pitchFamily="18" charset="0"/>
              </a:endParaRPr>
            </a:p>
          </p:txBody>
        </p:sp>
        <p:sp>
          <p:nvSpPr>
            <p:cNvPr id="32" name="Freeform 100">
              <a:extLst>
                <a:ext uri="{FF2B5EF4-FFF2-40B4-BE49-F238E27FC236}">
                  <a16:creationId xmlns:a16="http://schemas.microsoft.com/office/drawing/2014/main" id="{1C57CADE-E770-F0F0-A284-8DC301994EC6}"/>
                </a:ext>
              </a:extLst>
            </p:cNvPr>
            <p:cNvSpPr>
              <a:spLocks/>
            </p:cNvSpPr>
            <p:nvPr/>
          </p:nvSpPr>
          <p:spPr bwMode="auto">
            <a:xfrm>
              <a:off x="2442" y="1036"/>
              <a:ext cx="840" cy="775"/>
            </a:xfrm>
            <a:custGeom>
              <a:avLst/>
              <a:gdLst/>
              <a:ahLst/>
              <a:cxnLst>
                <a:cxn ang="0">
                  <a:pos x="1195" y="93"/>
                </a:cxn>
                <a:cxn ang="0">
                  <a:pos x="805" y="1062"/>
                </a:cxn>
                <a:cxn ang="0">
                  <a:pos x="784" y="1058"/>
                </a:cxn>
                <a:cxn ang="0">
                  <a:pos x="761" y="1054"/>
                </a:cxn>
                <a:cxn ang="0">
                  <a:pos x="738" y="1051"/>
                </a:cxn>
                <a:cxn ang="0">
                  <a:pos x="716" y="1048"/>
                </a:cxn>
                <a:cxn ang="0">
                  <a:pos x="669" y="1045"/>
                </a:cxn>
                <a:cxn ang="0">
                  <a:pos x="623" y="1044"/>
                </a:cxn>
                <a:cxn ang="0">
                  <a:pos x="594" y="1045"/>
                </a:cxn>
                <a:cxn ang="0">
                  <a:pos x="567" y="1045"/>
                </a:cxn>
                <a:cxn ang="0">
                  <a:pos x="542" y="1047"/>
                </a:cxn>
                <a:cxn ang="0">
                  <a:pos x="516" y="1050"/>
                </a:cxn>
                <a:cxn ang="0">
                  <a:pos x="491" y="1054"/>
                </a:cxn>
                <a:cxn ang="0">
                  <a:pos x="465" y="1058"/>
                </a:cxn>
                <a:cxn ang="0">
                  <a:pos x="440" y="1064"/>
                </a:cxn>
                <a:cxn ang="0">
                  <a:pos x="415" y="1071"/>
                </a:cxn>
                <a:cxn ang="0">
                  <a:pos x="0" y="106"/>
                </a:cxn>
                <a:cxn ang="0">
                  <a:pos x="37" y="93"/>
                </a:cxn>
                <a:cxn ang="0">
                  <a:pos x="74" y="82"/>
                </a:cxn>
                <a:cxn ang="0">
                  <a:pos x="112" y="71"/>
                </a:cxn>
                <a:cxn ang="0">
                  <a:pos x="149" y="61"/>
                </a:cxn>
                <a:cxn ang="0">
                  <a:pos x="187" y="51"/>
                </a:cxn>
                <a:cxn ang="0">
                  <a:pos x="225" y="42"/>
                </a:cxn>
                <a:cxn ang="0">
                  <a:pos x="265" y="34"/>
                </a:cxn>
                <a:cxn ang="0">
                  <a:pos x="303" y="27"/>
                </a:cxn>
                <a:cxn ang="0">
                  <a:pos x="342" y="21"/>
                </a:cxn>
                <a:cxn ang="0">
                  <a:pos x="382" y="16"/>
                </a:cxn>
                <a:cxn ang="0">
                  <a:pos x="422" y="10"/>
                </a:cxn>
                <a:cxn ang="0">
                  <a:pos x="461" y="7"/>
                </a:cxn>
                <a:cxn ang="0">
                  <a:pos x="501" y="3"/>
                </a:cxn>
                <a:cxn ang="0">
                  <a:pos x="542" y="1"/>
                </a:cxn>
                <a:cxn ang="0">
                  <a:pos x="583" y="0"/>
                </a:cxn>
                <a:cxn ang="0">
                  <a:pos x="623" y="0"/>
                </a:cxn>
                <a:cxn ang="0">
                  <a:pos x="661" y="0"/>
                </a:cxn>
                <a:cxn ang="0">
                  <a:pos x="699" y="1"/>
                </a:cxn>
                <a:cxn ang="0">
                  <a:pos x="736" y="3"/>
                </a:cxn>
                <a:cxn ang="0">
                  <a:pos x="772" y="6"/>
                </a:cxn>
                <a:cxn ang="0">
                  <a:pos x="809" y="8"/>
                </a:cxn>
                <a:cxn ang="0">
                  <a:pos x="845" y="13"/>
                </a:cxn>
                <a:cxn ang="0">
                  <a:pos x="881" y="18"/>
                </a:cxn>
                <a:cxn ang="0">
                  <a:pos x="917" y="24"/>
                </a:cxn>
                <a:cxn ang="0">
                  <a:pos x="952" y="30"/>
                </a:cxn>
                <a:cxn ang="0">
                  <a:pos x="987" y="37"/>
                </a:cxn>
                <a:cxn ang="0">
                  <a:pos x="1057" y="54"/>
                </a:cxn>
                <a:cxn ang="0">
                  <a:pos x="1092" y="62"/>
                </a:cxn>
                <a:cxn ang="0">
                  <a:pos x="1126" y="72"/>
                </a:cxn>
                <a:cxn ang="0">
                  <a:pos x="1161" y="82"/>
                </a:cxn>
                <a:cxn ang="0">
                  <a:pos x="1195" y="93"/>
                </a:cxn>
              </a:cxnLst>
              <a:rect l="0" t="0" r="r" b="b"/>
              <a:pathLst>
                <a:path w="1195" h="1071">
                  <a:moveTo>
                    <a:pt x="1195" y="93"/>
                  </a:moveTo>
                  <a:lnTo>
                    <a:pt x="805" y="1062"/>
                  </a:lnTo>
                  <a:lnTo>
                    <a:pt x="784" y="1058"/>
                  </a:lnTo>
                  <a:lnTo>
                    <a:pt x="761" y="1054"/>
                  </a:lnTo>
                  <a:lnTo>
                    <a:pt x="738" y="1051"/>
                  </a:lnTo>
                  <a:lnTo>
                    <a:pt x="716" y="1048"/>
                  </a:lnTo>
                  <a:lnTo>
                    <a:pt x="669" y="1045"/>
                  </a:lnTo>
                  <a:lnTo>
                    <a:pt x="623" y="1044"/>
                  </a:lnTo>
                  <a:lnTo>
                    <a:pt x="594" y="1045"/>
                  </a:lnTo>
                  <a:lnTo>
                    <a:pt x="567" y="1045"/>
                  </a:lnTo>
                  <a:lnTo>
                    <a:pt x="542" y="1047"/>
                  </a:lnTo>
                  <a:lnTo>
                    <a:pt x="516" y="1050"/>
                  </a:lnTo>
                  <a:lnTo>
                    <a:pt x="491" y="1054"/>
                  </a:lnTo>
                  <a:lnTo>
                    <a:pt x="465" y="1058"/>
                  </a:lnTo>
                  <a:lnTo>
                    <a:pt x="440" y="1064"/>
                  </a:lnTo>
                  <a:lnTo>
                    <a:pt x="415" y="1071"/>
                  </a:lnTo>
                  <a:lnTo>
                    <a:pt x="0" y="106"/>
                  </a:lnTo>
                  <a:lnTo>
                    <a:pt x="37" y="93"/>
                  </a:lnTo>
                  <a:lnTo>
                    <a:pt x="74" y="82"/>
                  </a:lnTo>
                  <a:lnTo>
                    <a:pt x="112" y="71"/>
                  </a:lnTo>
                  <a:lnTo>
                    <a:pt x="149" y="61"/>
                  </a:lnTo>
                  <a:lnTo>
                    <a:pt x="187" y="51"/>
                  </a:lnTo>
                  <a:lnTo>
                    <a:pt x="225" y="42"/>
                  </a:lnTo>
                  <a:lnTo>
                    <a:pt x="265" y="34"/>
                  </a:lnTo>
                  <a:lnTo>
                    <a:pt x="303" y="27"/>
                  </a:lnTo>
                  <a:lnTo>
                    <a:pt x="342" y="21"/>
                  </a:lnTo>
                  <a:lnTo>
                    <a:pt x="382" y="16"/>
                  </a:lnTo>
                  <a:lnTo>
                    <a:pt x="422" y="10"/>
                  </a:lnTo>
                  <a:lnTo>
                    <a:pt x="461" y="7"/>
                  </a:lnTo>
                  <a:lnTo>
                    <a:pt x="501" y="3"/>
                  </a:lnTo>
                  <a:lnTo>
                    <a:pt x="542" y="1"/>
                  </a:lnTo>
                  <a:lnTo>
                    <a:pt x="583" y="0"/>
                  </a:lnTo>
                  <a:lnTo>
                    <a:pt x="623" y="0"/>
                  </a:lnTo>
                  <a:lnTo>
                    <a:pt x="661" y="0"/>
                  </a:lnTo>
                  <a:lnTo>
                    <a:pt x="699" y="1"/>
                  </a:lnTo>
                  <a:lnTo>
                    <a:pt x="736" y="3"/>
                  </a:lnTo>
                  <a:lnTo>
                    <a:pt x="772" y="6"/>
                  </a:lnTo>
                  <a:lnTo>
                    <a:pt x="809" y="8"/>
                  </a:lnTo>
                  <a:lnTo>
                    <a:pt x="845" y="13"/>
                  </a:lnTo>
                  <a:lnTo>
                    <a:pt x="881" y="18"/>
                  </a:lnTo>
                  <a:lnTo>
                    <a:pt x="917" y="24"/>
                  </a:lnTo>
                  <a:lnTo>
                    <a:pt x="952" y="30"/>
                  </a:lnTo>
                  <a:lnTo>
                    <a:pt x="987" y="37"/>
                  </a:lnTo>
                  <a:lnTo>
                    <a:pt x="1057" y="54"/>
                  </a:lnTo>
                  <a:lnTo>
                    <a:pt x="1092" y="62"/>
                  </a:lnTo>
                  <a:lnTo>
                    <a:pt x="1126" y="72"/>
                  </a:lnTo>
                  <a:lnTo>
                    <a:pt x="1161" y="82"/>
                  </a:lnTo>
                  <a:lnTo>
                    <a:pt x="1195" y="93"/>
                  </a:lnTo>
                  <a:close/>
                </a:path>
              </a:pathLst>
            </a:custGeom>
            <a:solidFill>
              <a:srgbClr val="CB99CC"/>
            </a:solidFill>
            <a:ln w="12700" cmpd="sng">
              <a:noFill/>
              <a:round/>
              <a:headEnd/>
              <a:tailEnd/>
            </a:ln>
          </p:spPr>
          <p:txBody>
            <a:bodyPr/>
            <a:lstStyle/>
            <a:p>
              <a:pPr algn="ctr" defTabSz="829475"/>
              <a:endParaRPr lang="en-US" sz="1179" b="1">
                <a:latin typeface="Titillium Web" panose="00000500000000000000" pitchFamily="2" charset="0"/>
                <a:cs typeface="Times New Roman" panose="02020603050405020304" pitchFamily="18" charset="0"/>
              </a:endParaRPr>
            </a:p>
          </p:txBody>
        </p:sp>
      </p:grpSp>
      <p:grpSp>
        <p:nvGrpSpPr>
          <p:cNvPr id="33" name="Group 1">
            <a:extLst>
              <a:ext uri="{FF2B5EF4-FFF2-40B4-BE49-F238E27FC236}">
                <a16:creationId xmlns:a16="http://schemas.microsoft.com/office/drawing/2014/main" id="{4EF8495D-5604-46C3-89EE-FDE38FE1F863}"/>
              </a:ext>
            </a:extLst>
          </p:cNvPr>
          <p:cNvGrpSpPr/>
          <p:nvPr/>
        </p:nvGrpSpPr>
        <p:grpSpPr>
          <a:xfrm>
            <a:off x="5032284" y="2723523"/>
            <a:ext cx="2127433" cy="2172502"/>
            <a:chOff x="3760667" y="2758547"/>
            <a:chExt cx="2345162" cy="2394844"/>
          </a:xfrm>
        </p:grpSpPr>
        <p:sp>
          <p:nvSpPr>
            <p:cNvPr id="34" name="Donut 108">
              <a:extLst>
                <a:ext uri="{FF2B5EF4-FFF2-40B4-BE49-F238E27FC236}">
                  <a16:creationId xmlns:a16="http://schemas.microsoft.com/office/drawing/2014/main" id="{1A62CE73-F195-4CFE-0357-2D5BC8306670}"/>
                </a:ext>
              </a:extLst>
            </p:cNvPr>
            <p:cNvSpPr/>
            <p:nvPr/>
          </p:nvSpPr>
          <p:spPr>
            <a:xfrm>
              <a:off x="3760667" y="2758547"/>
              <a:ext cx="2345162" cy="2394844"/>
            </a:xfrm>
            <a:prstGeom prst="donut">
              <a:avLst>
                <a:gd name="adj" fmla="val 11035"/>
              </a:avLst>
            </a:prstGeom>
            <a:solidFill>
              <a:srgbClr val="808080">
                <a:lumMod val="20000"/>
                <a:lumOff val="80000"/>
              </a:srgbClr>
            </a:solidFill>
            <a:ln w="9525" cap="flat" cmpd="sng" algn="ctr">
              <a:solidFill>
                <a:srgbClr val="808080"/>
              </a:solidFill>
              <a:prstDash val="solid"/>
            </a:ln>
            <a:effectLst/>
          </p:spPr>
          <p:txBody>
            <a:bodyPr rtlCol="0" anchor="t" anchorCtr="0"/>
            <a:lstStyle/>
            <a:p>
              <a:pPr algn="ctr" defTabSz="829475">
                <a:defRPr/>
              </a:pPr>
              <a:endParaRPr lang="it-IT" sz="1179" b="1" kern="0" dirty="0">
                <a:latin typeface="Titillium Web" panose="00000500000000000000" pitchFamily="2" charset="0"/>
                <a:cs typeface="Times New Roman" panose="02020603050405020304" pitchFamily="18" charset="0"/>
              </a:endParaRPr>
            </a:p>
          </p:txBody>
        </p:sp>
        <p:sp>
          <p:nvSpPr>
            <p:cNvPr id="35" name="Rectangle 58">
              <a:extLst>
                <a:ext uri="{FF2B5EF4-FFF2-40B4-BE49-F238E27FC236}">
                  <a16:creationId xmlns:a16="http://schemas.microsoft.com/office/drawing/2014/main" id="{FC20352C-4D24-C65E-306A-D2295F9CC5E5}"/>
                </a:ext>
              </a:extLst>
            </p:cNvPr>
            <p:cNvSpPr/>
            <p:nvPr/>
          </p:nvSpPr>
          <p:spPr>
            <a:xfrm>
              <a:off x="4073547" y="2944173"/>
              <a:ext cx="1747685" cy="865410"/>
            </a:xfrm>
            <a:prstGeom prst="rect">
              <a:avLst/>
            </a:prstGeom>
            <a:noFill/>
          </p:spPr>
          <p:txBody>
            <a:bodyPr spcFirstLastPara="1" wrap="none" lIns="82951" tIns="41475" rIns="82951" bIns="41475" numCol="1">
              <a:prstTxWarp prst="textArchUp">
                <a:avLst>
                  <a:gd name="adj" fmla="val 12208085"/>
                </a:avLst>
              </a:prstTxWarp>
              <a:spAutoFit/>
            </a:bodyPr>
            <a:lstStyle/>
            <a:p>
              <a:pPr algn="ctr" defTabSz="829475"/>
              <a:endParaRPr lang="en-US" sz="1270" b="1" dirty="0">
                <a:ln w="0"/>
                <a:latin typeface="Titillium Web" panose="00000500000000000000" pitchFamily="2" charset="0"/>
                <a:cs typeface="Times New Roman" panose="02020603050405020304" pitchFamily="18" charset="0"/>
              </a:endParaRPr>
            </a:p>
            <a:p>
              <a:pPr algn="ctr" defTabSz="829475"/>
              <a:endParaRPr lang="en-US" sz="1270" b="1" dirty="0">
                <a:ln w="0"/>
                <a:latin typeface="Titillium Web" panose="00000500000000000000" pitchFamily="2" charset="0"/>
                <a:cs typeface="Times New Roman" panose="02020603050405020304" pitchFamily="18" charset="0"/>
              </a:endParaRPr>
            </a:p>
            <a:p>
              <a:pPr algn="ctr" defTabSz="829475"/>
              <a:r>
                <a:rPr lang="en-US" sz="1270" b="1" dirty="0">
                  <a:ln w="0"/>
                  <a:latin typeface="Titillium Web" panose="00000500000000000000" pitchFamily="2" charset="0"/>
                  <a:cs typeface="Times New Roman" panose="02020603050405020304" pitchFamily="18" charset="0"/>
                </a:rPr>
                <a:t>PIANI DI AZIONE</a:t>
              </a:r>
            </a:p>
          </p:txBody>
        </p:sp>
      </p:grpSp>
      <p:grpSp>
        <p:nvGrpSpPr>
          <p:cNvPr id="36" name="Group 76">
            <a:extLst>
              <a:ext uri="{FF2B5EF4-FFF2-40B4-BE49-F238E27FC236}">
                <a16:creationId xmlns:a16="http://schemas.microsoft.com/office/drawing/2014/main" id="{313F4D9E-DA75-522A-C4F3-8F219072054B}"/>
              </a:ext>
            </a:extLst>
          </p:cNvPr>
          <p:cNvGrpSpPr/>
          <p:nvPr/>
        </p:nvGrpSpPr>
        <p:grpSpPr>
          <a:xfrm>
            <a:off x="5638793" y="3362683"/>
            <a:ext cx="914415" cy="914415"/>
            <a:chOff x="853940" y="2504055"/>
            <a:chExt cx="2606871" cy="2512821"/>
          </a:xfrm>
        </p:grpSpPr>
        <p:sp>
          <p:nvSpPr>
            <p:cNvPr id="37" name="Oval 78">
              <a:extLst>
                <a:ext uri="{FF2B5EF4-FFF2-40B4-BE49-F238E27FC236}">
                  <a16:creationId xmlns:a16="http://schemas.microsoft.com/office/drawing/2014/main" id="{CB3F1FE3-A44A-B3A0-7C11-524B6A60EBDC}"/>
                </a:ext>
              </a:extLst>
            </p:cNvPr>
            <p:cNvSpPr/>
            <p:nvPr/>
          </p:nvSpPr>
          <p:spPr>
            <a:xfrm>
              <a:off x="889860" y="2509283"/>
              <a:ext cx="2535035" cy="2507593"/>
            </a:xfrm>
            <a:prstGeom prst="ellipse">
              <a:avLst/>
            </a:prstGeom>
            <a:solidFill>
              <a:schemeClr val="bg1"/>
            </a:solidFill>
            <a:ln w="9525" cap="flat" cmpd="sng" algn="ctr">
              <a:noFill/>
              <a:prstDash val="solid"/>
            </a:ln>
            <a:effectLst/>
          </p:spPr>
          <p:txBody>
            <a:bodyPr rtlCol="0" anchor="t" anchorCtr="0"/>
            <a:lstStyle/>
            <a:p>
              <a:pPr algn="ctr" defTabSz="829475">
                <a:defRPr/>
              </a:pPr>
              <a:endParaRPr lang="it-IT" sz="1089" kern="0" dirty="0">
                <a:solidFill>
                  <a:srgbClr val="000000"/>
                </a:solidFill>
                <a:latin typeface="Arial"/>
              </a:endParaRPr>
            </a:p>
          </p:txBody>
        </p:sp>
        <p:sp>
          <p:nvSpPr>
            <p:cNvPr id="38" name="Rad 63">
              <a:extLst>
                <a:ext uri="{FF2B5EF4-FFF2-40B4-BE49-F238E27FC236}">
                  <a16:creationId xmlns:a16="http://schemas.microsoft.com/office/drawing/2014/main" id="{E8C75A7E-2110-668D-38E6-BCD383250005}"/>
                </a:ext>
              </a:extLst>
            </p:cNvPr>
            <p:cNvSpPr/>
            <p:nvPr/>
          </p:nvSpPr>
          <p:spPr bwMode="gray">
            <a:xfrm>
              <a:off x="853940" y="2504055"/>
              <a:ext cx="2606871" cy="2512821"/>
            </a:xfrm>
            <a:prstGeom prst="donut">
              <a:avLst>
                <a:gd name="adj" fmla="val 7864"/>
              </a:avLst>
            </a:prstGeom>
            <a:solidFill>
              <a:srgbClr val="003399"/>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33"/>
            </a:p>
          </p:txBody>
        </p:sp>
      </p:grpSp>
      <p:sp>
        <p:nvSpPr>
          <p:cNvPr id="45" name="Rounded Rectangle 86">
            <a:extLst>
              <a:ext uri="{FF2B5EF4-FFF2-40B4-BE49-F238E27FC236}">
                <a16:creationId xmlns:a16="http://schemas.microsoft.com/office/drawing/2014/main" id="{4EE5A3AC-621A-06CB-ED0D-18FF8C646E59}"/>
              </a:ext>
            </a:extLst>
          </p:cNvPr>
          <p:cNvSpPr/>
          <p:nvPr/>
        </p:nvSpPr>
        <p:spPr>
          <a:xfrm>
            <a:off x="4157532" y="5448331"/>
            <a:ext cx="3902594" cy="1012388"/>
          </a:xfrm>
          <a:prstGeom prst="roundRect">
            <a:avLst/>
          </a:prstGeom>
          <a:solidFill>
            <a:srgbClr val="FFFFFF">
              <a:lumMod val="95000"/>
            </a:srgbClr>
          </a:solidFill>
          <a:ln>
            <a:noFill/>
          </a:ln>
        </p:spPr>
        <p:txBody>
          <a:bodyPr vert="horz" lIns="97973" tIns="0" rIns="65315" bIns="0" rtlCol="0" anchor="ctr" anchorCtr="0">
            <a:noAutofit/>
          </a:bodyPr>
          <a:lstStyle/>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Piano Regionale di supporto alle fragilità</a:t>
            </a:r>
          </a:p>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Salute e Welfare – FSE+</a:t>
            </a:r>
          </a:p>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(PR FESR_FSE+ 2021-2027)</a:t>
            </a:r>
          </a:p>
          <a:p>
            <a:pPr marL="0" lvl="2" defTabSz="829475">
              <a:spcBef>
                <a:spcPct val="20000"/>
              </a:spcBef>
              <a:buClr>
                <a:srgbClr val="FFE600"/>
              </a:buClr>
              <a:buSzPct val="70000"/>
              <a:defRPr/>
            </a:pPr>
            <a:r>
              <a:rPr lang="it-IT" sz="1400" b="1" kern="0" dirty="0">
                <a:latin typeface="Titillium Web" panose="00000500000000000000" pitchFamily="2" charset="0"/>
                <a:cs typeface="Times New Roman" panose="02020603050405020304" pitchFamily="18" charset="0"/>
              </a:rPr>
              <a:t>DGR 335 del 10.07.2024</a:t>
            </a:r>
          </a:p>
        </p:txBody>
      </p:sp>
    </p:spTree>
    <p:extLst>
      <p:ext uri="{BB962C8B-B14F-4D97-AF65-F5344CB8AC3E}">
        <p14:creationId xmlns:p14="http://schemas.microsoft.com/office/powerpoint/2010/main" val="336158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0510D-26CF-AC93-F2EE-B13C7ACBFC13}"/>
              </a:ext>
            </a:extLst>
          </p:cNvPr>
          <p:cNvSpPr>
            <a:spLocks noGrp="1"/>
          </p:cNvSpPr>
          <p:nvPr>
            <p:ph type="title"/>
          </p:nvPr>
        </p:nvSpPr>
        <p:spPr>
          <a:xfrm>
            <a:off x="250327" y="0"/>
            <a:ext cx="11691344" cy="853352"/>
          </a:xfrm>
        </p:spPr>
        <p:txBody>
          <a:bodyPr>
            <a:normAutofit/>
          </a:bodyPr>
          <a:lstStyle/>
          <a:p>
            <a:r>
              <a:rPr lang="it-IT" sz="3200" i="1" dirty="0"/>
              <a:t>La struttura della Strategia di sviluppo sostenibile</a:t>
            </a:r>
          </a:p>
        </p:txBody>
      </p:sp>
      <p:sp>
        <p:nvSpPr>
          <p:cNvPr id="4" name="Segnaposto contenuto 3">
            <a:extLst>
              <a:ext uri="{FF2B5EF4-FFF2-40B4-BE49-F238E27FC236}">
                <a16:creationId xmlns:a16="http://schemas.microsoft.com/office/drawing/2014/main" id="{CCCF2119-C1D5-B367-6688-F3410C3CDCBD}"/>
              </a:ext>
            </a:extLst>
          </p:cNvPr>
          <p:cNvSpPr>
            <a:spLocks noGrp="1"/>
          </p:cNvSpPr>
          <p:nvPr>
            <p:ph sz="quarter" idx="14"/>
          </p:nvPr>
        </p:nvSpPr>
        <p:spPr>
          <a:xfrm>
            <a:off x="250327" y="1030903"/>
            <a:ext cx="11487150" cy="5649546"/>
          </a:xfrm>
        </p:spPr>
        <p:txBody>
          <a:bodyPr numCol="2">
            <a:normAutofit fontScale="92500" lnSpcReduction="20000"/>
          </a:bodyPr>
          <a:lstStyle/>
          <a:p>
            <a:pPr marL="0" indent="0" algn="l">
              <a:buNone/>
            </a:pPr>
            <a:r>
              <a:rPr lang="it-IT" sz="1400" b="1" dirty="0">
                <a:solidFill>
                  <a:srgbClr val="4F81BD"/>
                </a:solidFill>
                <a:latin typeface="Titillium Web" panose="00000500000000000000" pitchFamily="2" charset="0"/>
              </a:rPr>
              <a:t>CAPITOLO 1 SCENARIO REGIONALE PER LO SVILUPPO SOSTENIBILE</a:t>
            </a:r>
          </a:p>
          <a:p>
            <a:r>
              <a:rPr lang="it-IT" sz="1400" kern="0" dirty="0">
                <a:latin typeface="Titillium Web" panose="00000500000000000000" pitchFamily="2" charset="0"/>
              </a:rPr>
              <a:t>1.1 L’Agenda ONU 2030 per lo Sviluppo Sostenibile</a:t>
            </a:r>
          </a:p>
          <a:p>
            <a:r>
              <a:rPr lang="it-IT" sz="1400" kern="0" dirty="0">
                <a:latin typeface="Titillium Web" panose="00000500000000000000" pitchFamily="2" charset="0"/>
              </a:rPr>
              <a:t>1.2 L’Agenda 2030 in Europa per lo Sviluppo Sostenibile</a:t>
            </a:r>
          </a:p>
          <a:p>
            <a:r>
              <a:rPr lang="it-IT" sz="1400" kern="0" dirty="0">
                <a:latin typeface="Titillium Web" panose="00000500000000000000" pitchFamily="2" charset="0"/>
              </a:rPr>
              <a:t>1.3 La Strategia Nazionale per lo Sviluppo Sostenibile</a:t>
            </a:r>
          </a:p>
          <a:p>
            <a:r>
              <a:rPr lang="it-IT" sz="1400" kern="0" dirty="0">
                <a:latin typeface="Titillium Web" panose="00000500000000000000" pitchFamily="2" charset="0"/>
              </a:rPr>
              <a:t>1.4 Verso la strategia regionale di Sviluppo Sostenibile (</a:t>
            </a:r>
            <a:r>
              <a:rPr lang="it-IT" sz="1400" kern="0" dirty="0" err="1">
                <a:latin typeface="Titillium Web" panose="00000500000000000000" pitchFamily="2" charset="0"/>
              </a:rPr>
              <a:t>SRSvS</a:t>
            </a:r>
            <a:r>
              <a:rPr lang="it-IT" sz="1400" kern="0" dirty="0">
                <a:latin typeface="Titillium Web" panose="00000500000000000000" pitchFamily="2" charset="0"/>
              </a:rPr>
              <a:t>)</a:t>
            </a:r>
          </a:p>
          <a:p>
            <a:r>
              <a:rPr lang="it-IT" sz="1400" kern="0" dirty="0">
                <a:latin typeface="Titillium Web" panose="00000500000000000000" pitchFamily="2" charset="0"/>
              </a:rPr>
              <a:t>1.5 Il contesto economico, sociale e ambientale</a:t>
            </a:r>
          </a:p>
          <a:p>
            <a:r>
              <a:rPr lang="it-IT" sz="1400" kern="0" dirty="0">
                <a:latin typeface="Titillium Web" panose="00000500000000000000" pitchFamily="2" charset="0"/>
              </a:rPr>
              <a:t>1.6 Criticità e sfide</a:t>
            </a:r>
          </a:p>
          <a:p>
            <a:pPr marL="0" indent="0">
              <a:buNone/>
            </a:pPr>
            <a:r>
              <a:rPr lang="it-IT" sz="1400" b="1" dirty="0">
                <a:solidFill>
                  <a:srgbClr val="4F81BD"/>
                </a:solidFill>
                <a:effectLst/>
                <a:latin typeface="Titillium Web" panose="00000500000000000000" pitchFamily="2" charset="0"/>
                <a:ea typeface="Calibri" panose="020F0502020204030204" pitchFamily="34" charset="0"/>
                <a:cs typeface="Trebuchet MS" panose="020B0603020202020204" pitchFamily="34" charset="0"/>
              </a:rPr>
              <a:t>CAPITOLO 2 - </a:t>
            </a:r>
            <a:r>
              <a:rPr lang="it-IT" sz="1400" b="1" dirty="0">
                <a:solidFill>
                  <a:srgbClr val="4F81BD"/>
                </a:solidFill>
                <a:effectLst/>
                <a:latin typeface="Titillium Web" panose="00000500000000000000" pitchFamily="2" charset="0"/>
                <a:ea typeface="Times New Roman" panose="02020603050405020304" pitchFamily="18" charset="0"/>
                <a:cs typeface="Trebuchet MS" panose="020B0603020202020204" pitchFamily="34" charset="0"/>
              </a:rPr>
              <a:t>LA STRATEGIA REGIONALE DI SVILUPPO SOSTENIBILE</a:t>
            </a:r>
            <a:endParaRPr lang="it-IT" sz="1400" dirty="0">
              <a:effectLst/>
              <a:latin typeface="Titillium Web" panose="00000500000000000000" pitchFamily="2" charset="0"/>
              <a:ea typeface="Trebuchet MS" panose="020B0603020202020204" pitchFamily="34" charset="0"/>
              <a:cs typeface="Trebuchet MS" panose="020B0603020202020204" pitchFamily="34" charset="0"/>
            </a:endParaRPr>
          </a:p>
          <a:p>
            <a:r>
              <a:rPr lang="it-IT" sz="1400" kern="0" dirty="0">
                <a:effectLst/>
                <a:latin typeface="Titillium Web" panose="00000500000000000000" pitchFamily="2" charset="0"/>
                <a:ea typeface="Trebuchet MS" panose="020B0603020202020204" pitchFamily="34" charset="0"/>
                <a:cs typeface="Trebuchet MS" panose="020B0603020202020204" pitchFamily="34" charset="0"/>
              </a:rPr>
              <a:t>2.1 Introduzione al capitolo</a:t>
            </a:r>
          </a:p>
          <a:p>
            <a:r>
              <a:rPr lang="it-IT" sz="1400" kern="0" dirty="0">
                <a:effectLst/>
                <a:latin typeface="Titillium Web" panose="00000500000000000000" pitchFamily="2" charset="0"/>
                <a:ea typeface="Trebuchet MS" panose="020B0603020202020204" pitchFamily="34" charset="0"/>
                <a:cs typeface="Trebuchet MS" panose="020B0603020202020204" pitchFamily="34" charset="0"/>
              </a:rPr>
              <a:t>2.2 Analisi e mappatura dei fondi comunitari e nazionali</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2.2.1 Accordo per la Coesione 2021-2027</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2.2.2 Il PNRR</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2.2.3 La Programmazione Regionale (PR) 2021-2027</a:t>
            </a:r>
          </a:p>
          <a:p>
            <a:r>
              <a:rPr lang="it-IT" sz="1400" kern="0" dirty="0">
                <a:effectLst/>
                <a:latin typeface="Titillium Web" panose="00000500000000000000" pitchFamily="2" charset="0"/>
                <a:ea typeface="Trebuchet MS" panose="020B0603020202020204" pitchFamily="34" charset="0"/>
                <a:cs typeface="Trebuchet MS" panose="020B0603020202020204" pitchFamily="34" charset="0"/>
              </a:rPr>
              <a:t>2.3. Gli Obiettivi Strategici Regionali di Sviluppo Sostenibile (</a:t>
            </a:r>
            <a:r>
              <a:rPr lang="it-IT" sz="1400" kern="0" dirty="0" err="1">
                <a:effectLst/>
                <a:latin typeface="Titillium Web" panose="00000500000000000000" pitchFamily="2" charset="0"/>
                <a:ea typeface="Trebuchet MS" panose="020B0603020202020204" pitchFamily="34" charset="0"/>
                <a:cs typeface="Trebuchet MS" panose="020B0603020202020204" pitchFamily="34" charset="0"/>
              </a:rPr>
              <a:t>OSRSvS</a:t>
            </a:r>
            <a:r>
              <a:rPr lang="it-IT" sz="1400" kern="0" dirty="0">
                <a:effectLst/>
                <a:latin typeface="Titillium Web" panose="00000500000000000000" pitchFamily="2" charset="0"/>
                <a:ea typeface="Trebuchet MS" panose="020B0603020202020204" pitchFamily="34" charset="0"/>
                <a:cs typeface="Trebuchet MS" panose="020B0603020202020204" pitchFamily="34" charset="0"/>
              </a:rPr>
              <a:t>)</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2.3.1 </a:t>
            </a:r>
            <a:r>
              <a:rPr lang="it-IT" sz="1300" kern="0" dirty="0" err="1">
                <a:effectLst/>
                <a:latin typeface="Titillium Web" panose="00000500000000000000" pitchFamily="2" charset="0"/>
                <a:ea typeface="Trebuchet MS" panose="020B0603020202020204" pitchFamily="34" charset="0"/>
                <a:cs typeface="Trebuchet MS" panose="020B0603020202020204" pitchFamily="34" charset="0"/>
              </a:rPr>
              <a:t>OSRSvS</a:t>
            </a:r>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 1 – Turismo, Paesaggio e patrimonio culturale, architettonico e archeologico	</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2.3.2 </a:t>
            </a:r>
            <a:r>
              <a:rPr lang="it-IT" sz="1300" kern="0" dirty="0" err="1">
                <a:effectLst/>
                <a:latin typeface="Titillium Web" panose="00000500000000000000" pitchFamily="2" charset="0"/>
                <a:ea typeface="Trebuchet MS" panose="020B0603020202020204" pitchFamily="34" charset="0"/>
                <a:cs typeface="Trebuchet MS" panose="020B0603020202020204" pitchFamily="34" charset="0"/>
              </a:rPr>
              <a:t>OSRSvS</a:t>
            </a:r>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 2 – Contrasto ai cambiamenti climatici, Energia, Risorse naturali ed Economia circolare</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2.3.3 </a:t>
            </a:r>
            <a:r>
              <a:rPr lang="it-IT" sz="1300" kern="0" dirty="0" err="1">
                <a:effectLst/>
                <a:latin typeface="Titillium Web" panose="00000500000000000000" pitchFamily="2" charset="0"/>
                <a:ea typeface="Trebuchet MS" panose="020B0603020202020204" pitchFamily="34" charset="0"/>
                <a:cs typeface="Trebuchet MS" panose="020B0603020202020204" pitchFamily="34" charset="0"/>
              </a:rPr>
              <a:t>OSRSvS</a:t>
            </a:r>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 3 – Mercato del Lavoro, Occupazione, Istruzione, Competenze ed Inclusione	</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2.3.4 </a:t>
            </a:r>
            <a:r>
              <a:rPr lang="it-IT" sz="1300" kern="0" dirty="0" err="1">
                <a:effectLst/>
                <a:latin typeface="Titillium Web" panose="00000500000000000000" pitchFamily="2" charset="0"/>
                <a:ea typeface="Trebuchet MS" panose="020B0603020202020204" pitchFamily="34" charset="0"/>
                <a:cs typeface="Trebuchet MS" panose="020B0603020202020204" pitchFamily="34" charset="0"/>
              </a:rPr>
              <a:t>OSRSvS</a:t>
            </a:r>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 4 – Sviluppo dei territori e Qualità della vita</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2.3.5 </a:t>
            </a:r>
            <a:r>
              <a:rPr lang="it-IT" sz="1300" kern="0" dirty="0" err="1">
                <a:effectLst/>
                <a:latin typeface="Titillium Web" panose="00000500000000000000" pitchFamily="2" charset="0"/>
                <a:ea typeface="Trebuchet MS" panose="020B0603020202020204" pitchFamily="34" charset="0"/>
                <a:cs typeface="Trebuchet MS" panose="020B0603020202020204" pitchFamily="34" charset="0"/>
              </a:rPr>
              <a:t>OSRSvS</a:t>
            </a:r>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 5 – Ricerca, competitività e Innovazione</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2.3.6 </a:t>
            </a:r>
            <a:r>
              <a:rPr lang="it-IT" sz="1300" kern="0" dirty="0" err="1">
                <a:effectLst/>
                <a:latin typeface="Titillium Web" panose="00000500000000000000" pitchFamily="2" charset="0"/>
                <a:ea typeface="Trebuchet MS" panose="020B0603020202020204" pitchFamily="34" charset="0"/>
                <a:cs typeface="Trebuchet MS" panose="020B0603020202020204" pitchFamily="34" charset="0"/>
              </a:rPr>
              <a:t>OSRSvS</a:t>
            </a:r>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 6 – Qualità ed efficienza di Reti, Trasporti e Logistica</a:t>
            </a:r>
          </a:p>
          <a:p>
            <a:r>
              <a:rPr lang="it-IT" sz="1400" kern="0" dirty="0">
                <a:effectLst/>
                <a:latin typeface="Titillium Web" panose="00000500000000000000" pitchFamily="2" charset="0"/>
                <a:ea typeface="Trebuchet MS" panose="020B0603020202020204" pitchFamily="34" charset="0"/>
                <a:cs typeface="Trebuchet MS" panose="020B0603020202020204" pitchFamily="34" charset="0"/>
              </a:rPr>
              <a:t>2.4 Implementazione della Strategia al Programma Regionale 2021-2027</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2.4.1 Mappatura dei documenti strategici regionali</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2.4.2 Metodologia di analisi dei Piani d’Azione della Strategia Regionale di Sviluppo Sostenibile</a:t>
            </a:r>
          </a:p>
          <a:p>
            <a:pPr lvl="1"/>
            <a:r>
              <a:rPr lang="it-IT" sz="1300" kern="0" dirty="0">
                <a:effectLst/>
                <a:latin typeface="Titillium Web" panose="00000500000000000000" pitchFamily="2" charset="0"/>
                <a:ea typeface="Trebuchet MS" panose="020B0603020202020204" pitchFamily="34" charset="0"/>
                <a:cs typeface="Trebuchet MS" panose="020B0603020202020204" pitchFamily="34" charset="0"/>
              </a:rPr>
              <a:t>2.4.3 Approccio metodologico per il Matching e la Cluster Analysis dei Piani d’Azione</a:t>
            </a:r>
          </a:p>
          <a:p>
            <a:r>
              <a:rPr lang="it-IT" sz="1400" kern="0" dirty="0">
                <a:effectLst/>
                <a:latin typeface="Titillium Web" panose="00000500000000000000" pitchFamily="2" charset="0"/>
                <a:ea typeface="Trebuchet MS" panose="020B0603020202020204" pitchFamily="34" charset="0"/>
                <a:cs typeface="Trebuchet MS" panose="020B0603020202020204" pitchFamily="34" charset="0"/>
              </a:rPr>
              <a:t>2.5 Correlazione tra la Strategia, DEFR e PIAO</a:t>
            </a:r>
          </a:p>
          <a:p>
            <a:pPr marL="0" lvl="2" indent="0">
              <a:spcBef>
                <a:spcPts val="1001"/>
              </a:spcBef>
              <a:buNone/>
            </a:pPr>
            <a:r>
              <a:rPr lang="it-IT" sz="1400" b="1" dirty="0">
                <a:solidFill>
                  <a:srgbClr val="4F81BD"/>
                </a:solidFill>
                <a:latin typeface="Titillium Web" panose="00000500000000000000" pitchFamily="2" charset="0"/>
              </a:rPr>
              <a:t>CAPITOLO 3. GOVERNANCE E MONITORAGGIO STRATEGICO</a:t>
            </a:r>
          </a:p>
          <a:p>
            <a:pPr marL="36000">
              <a:lnSpc>
                <a:spcPct val="160000"/>
              </a:lnSpc>
              <a:spcBef>
                <a:spcPts val="0"/>
              </a:spcBef>
            </a:pPr>
            <a:r>
              <a:rPr lang="it-IT" sz="1400" kern="100" dirty="0">
                <a:effectLst/>
                <a:latin typeface="Titillium Web" panose="00000500000000000000" pitchFamily="2" charset="0"/>
                <a:ea typeface="Aptos" panose="020B0004020202020204" pitchFamily="34" charset="0"/>
                <a:cs typeface="Times New Roman" panose="02020603050405020304" pitchFamily="18" charset="0"/>
              </a:rPr>
              <a:t>3.1. Governance - Modello organizzativo per l’attuazione e l’aggiornamento della Strategia</a:t>
            </a:r>
          </a:p>
          <a:p>
            <a:pPr marL="36000">
              <a:lnSpc>
                <a:spcPct val="160000"/>
              </a:lnSpc>
              <a:spcBef>
                <a:spcPts val="0"/>
              </a:spcBef>
            </a:pPr>
            <a:r>
              <a:rPr lang="it-IT" sz="1400" kern="100" dirty="0">
                <a:effectLst/>
                <a:latin typeface="Titillium Web" panose="00000500000000000000" pitchFamily="2" charset="0"/>
                <a:ea typeface="Aptos" panose="020B0004020202020204" pitchFamily="34" charset="0"/>
                <a:cs typeface="Times New Roman" panose="02020603050405020304" pitchFamily="18" charset="0"/>
              </a:rPr>
              <a:t>3.2 Il monitoraggio della strategia Regionale di Sviluppo Sostenibile</a:t>
            </a:r>
          </a:p>
          <a:p>
            <a:pPr marL="36000">
              <a:lnSpc>
                <a:spcPct val="160000"/>
              </a:lnSpc>
              <a:spcBef>
                <a:spcPts val="0"/>
              </a:spcBef>
            </a:pPr>
            <a:r>
              <a:rPr lang="it-IT" sz="1400" kern="100" dirty="0">
                <a:effectLst/>
                <a:latin typeface="Titillium Web" panose="00000500000000000000" pitchFamily="2" charset="0"/>
                <a:ea typeface="Aptos" panose="020B0004020202020204" pitchFamily="34" charset="0"/>
                <a:cs typeface="Times New Roman" panose="02020603050405020304" pitchFamily="18" charset="0"/>
              </a:rPr>
              <a:t>3.3 Sistema per il Monitoraggio Strategia Sviluppo Sostenibile (S4)</a:t>
            </a:r>
          </a:p>
          <a:p>
            <a:pPr marL="36000">
              <a:lnSpc>
                <a:spcPct val="160000"/>
              </a:lnSpc>
              <a:spcBef>
                <a:spcPts val="0"/>
              </a:spcBef>
            </a:pPr>
            <a:r>
              <a:rPr lang="it-IT" sz="1400" kern="100" dirty="0">
                <a:effectLst/>
                <a:latin typeface="Titillium Web" panose="00000500000000000000" pitchFamily="2" charset="0"/>
                <a:ea typeface="Aptos" panose="020B0004020202020204" pitchFamily="34" charset="0"/>
                <a:cs typeface="Times New Roman" panose="02020603050405020304" pitchFamily="18" charset="0"/>
              </a:rPr>
              <a:t>3.4 La strategia all’interno del piano di valutazione</a:t>
            </a:r>
          </a:p>
          <a:p>
            <a:pPr marL="36000">
              <a:lnSpc>
                <a:spcPct val="160000"/>
              </a:lnSpc>
              <a:spcBef>
                <a:spcPts val="0"/>
              </a:spcBef>
            </a:pPr>
            <a:r>
              <a:rPr lang="it-IT" sz="1400" kern="100" dirty="0">
                <a:effectLst/>
                <a:latin typeface="Titillium Web" panose="00000500000000000000" pitchFamily="2" charset="0"/>
                <a:ea typeface="Aptos" panose="020B0004020202020204" pitchFamily="34" charset="0"/>
                <a:cs typeface="Times New Roman" panose="02020603050405020304" pitchFamily="18" charset="0"/>
              </a:rPr>
              <a:t>3.5 La manutenzione della Strategia</a:t>
            </a:r>
            <a:endParaRPr lang="it-IT" sz="1400" b="1" dirty="0">
              <a:solidFill>
                <a:srgbClr val="4F81BD"/>
              </a:solidFill>
              <a:latin typeface="Titillium Web" panose="00000500000000000000" pitchFamily="2" charset="0"/>
            </a:endParaRPr>
          </a:p>
          <a:p>
            <a:pPr marL="0" lvl="2" indent="0">
              <a:spcBef>
                <a:spcPts val="1001"/>
              </a:spcBef>
              <a:buNone/>
            </a:pPr>
            <a:r>
              <a:rPr lang="it-IT" sz="1400" b="1" dirty="0">
                <a:solidFill>
                  <a:srgbClr val="4F81BD"/>
                </a:solidFill>
                <a:latin typeface="Titillium Web" panose="00000500000000000000" pitchFamily="2" charset="0"/>
              </a:rPr>
              <a:t>CAPITOLO 4 PARTECIPAZIONE, CONDIVISIONE E COMUNICAZIONE DELLA STRATEGIA</a:t>
            </a:r>
          </a:p>
          <a:p>
            <a:pPr marL="0" lvl="2" indent="0">
              <a:spcBef>
                <a:spcPts val="1001"/>
              </a:spcBef>
              <a:buNone/>
            </a:pPr>
            <a:r>
              <a:rPr lang="it-IT" sz="1400" b="1" dirty="0">
                <a:solidFill>
                  <a:srgbClr val="4F81BD"/>
                </a:solidFill>
                <a:latin typeface="Titillium Web" panose="00000500000000000000" pitchFamily="2" charset="0"/>
              </a:rPr>
              <a:t>CAPITOLO 5 PROSSIMI PASSI</a:t>
            </a:r>
          </a:p>
          <a:p>
            <a:pPr marL="0" lvl="2" indent="0">
              <a:lnSpc>
                <a:spcPct val="170000"/>
              </a:lnSpc>
              <a:spcBef>
                <a:spcPts val="1001"/>
              </a:spcBef>
              <a:buNone/>
            </a:pPr>
            <a:r>
              <a:rPr lang="it-IT" sz="1400" b="1" dirty="0">
                <a:solidFill>
                  <a:srgbClr val="4F81BD"/>
                </a:solidFill>
                <a:latin typeface="Titillium Web" panose="00000500000000000000" pitchFamily="2" charset="0"/>
              </a:rPr>
              <a:t>Allegato 1 Il posizionamento della Calabria  rispetto ai 17 obiettivi di sviluppo sostenibile</a:t>
            </a:r>
          </a:p>
          <a:p>
            <a:pPr marL="0" lvl="2" indent="0">
              <a:lnSpc>
                <a:spcPct val="170000"/>
              </a:lnSpc>
              <a:spcBef>
                <a:spcPts val="1001"/>
              </a:spcBef>
              <a:buNone/>
            </a:pPr>
            <a:r>
              <a:rPr lang="it-IT" sz="1400" b="1" dirty="0">
                <a:solidFill>
                  <a:srgbClr val="4F81BD"/>
                </a:solidFill>
                <a:latin typeface="Titillium Web" panose="00000500000000000000" pitchFamily="2" charset="0"/>
              </a:rPr>
              <a:t>Allegato 2 Mappatura dei documenti strategici regionali</a:t>
            </a:r>
          </a:p>
          <a:p>
            <a:pPr marL="0" lvl="2" indent="0">
              <a:lnSpc>
                <a:spcPct val="170000"/>
              </a:lnSpc>
              <a:spcBef>
                <a:spcPts val="1001"/>
              </a:spcBef>
              <a:buNone/>
            </a:pPr>
            <a:r>
              <a:rPr lang="it-IT" sz="1400" b="1" dirty="0">
                <a:solidFill>
                  <a:srgbClr val="4F81BD"/>
                </a:solidFill>
                <a:latin typeface="Titillium Web" panose="00000500000000000000" pitchFamily="2" charset="0"/>
              </a:rPr>
              <a:t>Allegato 3 Attuazione della strategia - le schede dei piani d’azione</a:t>
            </a:r>
          </a:p>
          <a:p>
            <a:pPr marL="0" lvl="2" indent="0">
              <a:lnSpc>
                <a:spcPct val="170000"/>
              </a:lnSpc>
              <a:spcBef>
                <a:spcPts val="1001"/>
              </a:spcBef>
              <a:buNone/>
            </a:pPr>
            <a:r>
              <a:rPr lang="it-IT" sz="1400" b="1" dirty="0">
                <a:solidFill>
                  <a:srgbClr val="4F81BD"/>
                </a:solidFill>
                <a:latin typeface="Titillium Web" panose="00000500000000000000" pitchFamily="2" charset="0"/>
              </a:rPr>
              <a:t>Allegato 4 Indicatori di monitoraggio</a:t>
            </a:r>
          </a:p>
          <a:p>
            <a:pPr marL="0" lvl="2" indent="0">
              <a:spcBef>
                <a:spcPts val="1001"/>
              </a:spcBef>
              <a:buNone/>
            </a:pPr>
            <a:endParaRPr lang="it-IT" sz="1200" b="1" dirty="0">
              <a:solidFill>
                <a:srgbClr val="4F81BD"/>
              </a:solidFill>
              <a:latin typeface="Titillium Web" panose="00000500000000000000" pitchFamily="2" charset="0"/>
            </a:endParaRPr>
          </a:p>
        </p:txBody>
      </p:sp>
    </p:spTree>
    <p:extLst>
      <p:ext uri="{BB962C8B-B14F-4D97-AF65-F5344CB8AC3E}">
        <p14:creationId xmlns:p14="http://schemas.microsoft.com/office/powerpoint/2010/main" val="367033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magine 10" descr="Immagine che contiene testo, diagramma, schermata, Piano&#10;&#10;Descrizione generata automaticamente">
            <a:extLst>
              <a:ext uri="{FF2B5EF4-FFF2-40B4-BE49-F238E27FC236}">
                <a16:creationId xmlns:a16="http://schemas.microsoft.com/office/drawing/2014/main" id="{41076EF4-D5EE-47C6-7A27-7944A044FC32}"/>
              </a:ext>
            </a:extLst>
          </p:cNvPr>
          <p:cNvPicPr>
            <a:picLocks noChangeAspect="1"/>
          </p:cNvPicPr>
          <p:nvPr/>
        </p:nvPicPr>
        <p:blipFill>
          <a:blip r:embed="rId3"/>
          <a:stretch>
            <a:fillRect/>
          </a:stretch>
        </p:blipFill>
        <p:spPr>
          <a:xfrm>
            <a:off x="166356" y="1249285"/>
            <a:ext cx="7948943" cy="5300804"/>
          </a:xfrm>
          <a:prstGeom prst="rect">
            <a:avLst/>
          </a:prstGeom>
        </p:spPr>
      </p:pic>
      <p:sp>
        <p:nvSpPr>
          <p:cNvPr id="14" name="Titolo 13">
            <a:extLst>
              <a:ext uri="{FF2B5EF4-FFF2-40B4-BE49-F238E27FC236}">
                <a16:creationId xmlns:a16="http://schemas.microsoft.com/office/drawing/2014/main" id="{A42482C2-FFF2-4099-8F3D-58525489A086}"/>
              </a:ext>
            </a:extLst>
          </p:cNvPr>
          <p:cNvSpPr>
            <a:spLocks noGrp="1"/>
          </p:cNvSpPr>
          <p:nvPr>
            <p:ph type="title"/>
          </p:nvPr>
        </p:nvSpPr>
        <p:spPr>
          <a:xfrm>
            <a:off x="166356" y="133308"/>
            <a:ext cx="10142766" cy="853353"/>
          </a:xfrm>
        </p:spPr>
        <p:txBody>
          <a:bodyPr rtlCol="0">
            <a:normAutofit/>
          </a:bodyPr>
          <a:lstStyle/>
          <a:p>
            <a:pPr rtl="0"/>
            <a:r>
              <a:rPr lang="it-IT" sz="3200" i="1" dirty="0"/>
              <a:t>LA STRATEGIA REGIONALE DI SVILUPPO SOSTENIBILE</a:t>
            </a:r>
          </a:p>
        </p:txBody>
      </p:sp>
      <p:sp>
        <p:nvSpPr>
          <p:cNvPr id="2" name="CasellaDiTesto 1">
            <a:extLst>
              <a:ext uri="{FF2B5EF4-FFF2-40B4-BE49-F238E27FC236}">
                <a16:creationId xmlns:a16="http://schemas.microsoft.com/office/drawing/2014/main" id="{D2B3A1FE-D94E-9E88-6793-E406382876BD}"/>
              </a:ext>
            </a:extLst>
          </p:cNvPr>
          <p:cNvSpPr txBox="1"/>
          <p:nvPr/>
        </p:nvSpPr>
        <p:spPr>
          <a:xfrm>
            <a:off x="8566981" y="2379121"/>
            <a:ext cx="2741722" cy="1200329"/>
          </a:xfrm>
          <a:prstGeom prst="rect">
            <a:avLst/>
          </a:prstGeom>
          <a:noFill/>
        </p:spPr>
        <p:txBody>
          <a:bodyPr wrap="square" rtlCol="0">
            <a:spAutoFit/>
          </a:bodyPr>
          <a:lstStyle/>
          <a:p>
            <a:pPr algn="just"/>
            <a:r>
              <a:rPr lang="it-IT" dirty="0">
                <a:latin typeface="Titillium Web" panose="00000500000000000000" pitchFamily="2" charset="0"/>
              </a:rPr>
              <a:t>Per determinare i </a:t>
            </a:r>
            <a:r>
              <a:rPr lang="it-IT" dirty="0" err="1">
                <a:latin typeface="Titillium Web" panose="00000500000000000000" pitchFamily="2" charset="0"/>
              </a:rPr>
              <a:t>macroambiti</a:t>
            </a:r>
            <a:r>
              <a:rPr lang="it-IT" dirty="0">
                <a:latin typeface="Titillium Web" panose="00000500000000000000" pitchFamily="2" charset="0"/>
              </a:rPr>
              <a:t> si sono considerate le diverse fonti</a:t>
            </a:r>
          </a:p>
        </p:txBody>
      </p:sp>
    </p:spTree>
    <p:extLst>
      <p:ext uri="{BB962C8B-B14F-4D97-AF65-F5344CB8AC3E}">
        <p14:creationId xmlns:p14="http://schemas.microsoft.com/office/powerpoint/2010/main" val="362270995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Diagramma 15">
            <a:extLst>
              <a:ext uri="{FF2B5EF4-FFF2-40B4-BE49-F238E27FC236}">
                <a16:creationId xmlns:a16="http://schemas.microsoft.com/office/drawing/2014/main" id="{21F2A25B-ED97-44D6-99AB-751FFF1F4851}"/>
              </a:ext>
            </a:extLst>
          </p:cNvPr>
          <p:cNvGraphicFramePr/>
          <p:nvPr>
            <p:extLst>
              <p:ext uri="{D42A27DB-BD31-4B8C-83A1-F6EECF244321}">
                <p14:modId xmlns:p14="http://schemas.microsoft.com/office/powerpoint/2010/main" val="2747832450"/>
              </p:ext>
            </p:extLst>
          </p:nvPr>
        </p:nvGraphicFramePr>
        <p:xfrm>
          <a:off x="3013587" y="206763"/>
          <a:ext cx="9969909" cy="644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asellaDiTesto 20">
            <a:extLst>
              <a:ext uri="{FF2B5EF4-FFF2-40B4-BE49-F238E27FC236}">
                <a16:creationId xmlns:a16="http://schemas.microsoft.com/office/drawing/2014/main" id="{03F859FE-E095-4284-1BDF-18E0BBD8E2D6}"/>
              </a:ext>
            </a:extLst>
          </p:cNvPr>
          <p:cNvSpPr txBox="1"/>
          <p:nvPr/>
        </p:nvSpPr>
        <p:spPr>
          <a:xfrm>
            <a:off x="0" y="206763"/>
            <a:ext cx="4041059" cy="2062103"/>
          </a:xfrm>
          <a:prstGeom prst="rect">
            <a:avLst/>
          </a:prstGeom>
          <a:noFill/>
        </p:spPr>
        <p:txBody>
          <a:bodyPr wrap="square">
            <a:spAutoFit/>
          </a:bodyPr>
          <a:lstStyle/>
          <a:p>
            <a:pPr algn="ctr"/>
            <a:r>
              <a:rPr lang="it-IT" sz="3200" b="1" i="1" dirty="0">
                <a:effectLst/>
                <a:latin typeface="+mj-lt"/>
                <a:ea typeface="Trebuchet MS" panose="020B0603020202020204" pitchFamily="34" charset="0"/>
                <a:cs typeface="Trebuchet MS" panose="020B0603020202020204" pitchFamily="34" charset="0"/>
              </a:rPr>
              <a:t>Obiettivi Strategici Regionali di Sviluppo Sostenibile </a:t>
            </a:r>
          </a:p>
          <a:p>
            <a:pPr algn="ctr"/>
            <a:r>
              <a:rPr lang="it-IT" sz="3200" b="1" i="1" dirty="0">
                <a:effectLst/>
                <a:latin typeface="+mj-lt"/>
                <a:ea typeface="Trebuchet MS" panose="020B0603020202020204" pitchFamily="34" charset="0"/>
                <a:cs typeface="Trebuchet MS" panose="020B0603020202020204" pitchFamily="34" charset="0"/>
              </a:rPr>
              <a:t>(</a:t>
            </a:r>
            <a:r>
              <a:rPr lang="it-IT" sz="3200" b="1" i="1" dirty="0" err="1">
                <a:effectLst/>
                <a:latin typeface="+mj-lt"/>
                <a:ea typeface="Trebuchet MS" panose="020B0603020202020204" pitchFamily="34" charset="0"/>
                <a:cs typeface="Trebuchet MS" panose="020B0603020202020204" pitchFamily="34" charset="0"/>
              </a:rPr>
              <a:t>OSRSvS</a:t>
            </a:r>
            <a:r>
              <a:rPr lang="it-IT" sz="3200" b="1" i="1" dirty="0">
                <a:effectLst/>
                <a:latin typeface="+mj-lt"/>
                <a:ea typeface="Trebuchet MS" panose="020B0603020202020204" pitchFamily="34" charset="0"/>
                <a:cs typeface="Trebuchet MS" panose="020B0603020202020204" pitchFamily="34" charset="0"/>
              </a:rPr>
              <a:t>)</a:t>
            </a:r>
            <a:endParaRPr lang="it-IT" sz="3200" b="1" i="1" dirty="0">
              <a:latin typeface="+mj-lt"/>
            </a:endParaRPr>
          </a:p>
        </p:txBody>
      </p:sp>
    </p:spTree>
    <p:extLst>
      <p:ext uri="{BB962C8B-B14F-4D97-AF65-F5344CB8AC3E}">
        <p14:creationId xmlns:p14="http://schemas.microsoft.com/office/powerpoint/2010/main" val="294775584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4BC4F1A1-D633-81C7-DC98-168812B99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6" y="420059"/>
            <a:ext cx="12171084" cy="6017882"/>
          </a:xfrm>
          <a:prstGeom prst="rect">
            <a:avLst/>
          </a:prstGeom>
        </p:spPr>
      </p:pic>
    </p:spTree>
    <p:extLst>
      <p:ext uri="{BB962C8B-B14F-4D97-AF65-F5344CB8AC3E}">
        <p14:creationId xmlns:p14="http://schemas.microsoft.com/office/powerpoint/2010/main" val="27577724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jpg" descr="Immagine che contiene testo, schermata, diagramma, design&#10;&#10;Descrizione generata automaticamente">
            <a:extLst>
              <a:ext uri="{FF2B5EF4-FFF2-40B4-BE49-F238E27FC236}">
                <a16:creationId xmlns:a16="http://schemas.microsoft.com/office/drawing/2014/main" id="{44F7AE5B-D3A7-C7CC-6961-F8B370B8F94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38748" y="0"/>
            <a:ext cx="9212826" cy="6857999"/>
          </a:xfrm>
          <a:prstGeom prst="rect">
            <a:avLst/>
          </a:prstGeom>
          <a:ln/>
        </p:spPr>
      </p:pic>
    </p:spTree>
    <p:extLst>
      <p:ext uri="{BB962C8B-B14F-4D97-AF65-F5344CB8AC3E}">
        <p14:creationId xmlns:p14="http://schemas.microsoft.com/office/powerpoint/2010/main" val="330060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501C00-1C64-6697-2E1A-3950BE56CD14}"/>
              </a:ext>
            </a:extLst>
          </p:cNvPr>
          <p:cNvSpPr>
            <a:spLocks noGrp="1"/>
          </p:cNvSpPr>
          <p:nvPr>
            <p:ph type="title"/>
          </p:nvPr>
        </p:nvSpPr>
        <p:spPr>
          <a:xfrm>
            <a:off x="343340" y="310287"/>
            <a:ext cx="11505323" cy="853352"/>
          </a:xfrm>
        </p:spPr>
        <p:txBody>
          <a:bodyPr>
            <a:normAutofit fontScale="90000"/>
          </a:bodyPr>
          <a:lstStyle/>
          <a:p>
            <a:r>
              <a:rPr lang="it-IT" i="1" dirty="0"/>
              <a:t>Governance - Modello organizzativo per l’attuazione e l’aggiornamento della Strategia</a:t>
            </a:r>
          </a:p>
        </p:txBody>
      </p:sp>
      <p:pic>
        <p:nvPicPr>
          <p:cNvPr id="1026" name="Picture 2">
            <a:extLst>
              <a:ext uri="{FF2B5EF4-FFF2-40B4-BE49-F238E27FC236}">
                <a16:creationId xmlns:a16="http://schemas.microsoft.com/office/drawing/2014/main" id="{1B71A923-A515-C238-46C5-66805AF0C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136" y="1015025"/>
            <a:ext cx="5663381" cy="553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822037"/>
      </p:ext>
    </p:extLst>
  </p:cSld>
  <p:clrMapOvr>
    <a:masterClrMapping/>
  </p:clrMapOvr>
</p:sld>
</file>

<file path=ppt/theme/theme1.xml><?xml version="1.0" encoding="utf-8"?>
<a:theme xmlns:a="http://schemas.openxmlformats.org/drawingml/2006/main" name="Personalizzata">
  <a:themeElements>
    <a:clrScheme name="Custom 59">
      <a:dk1>
        <a:srgbClr val="000000"/>
      </a:dk1>
      <a:lt1>
        <a:sysClr val="window" lastClr="FFFFFF"/>
      </a:lt1>
      <a:dk2>
        <a:srgbClr val="8439BD"/>
      </a:dk2>
      <a:lt2>
        <a:srgbClr val="FFFFFF"/>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036B3"/>
      </a:folHlink>
    </a:clrScheme>
    <a:fontScheme name="Custom 26">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0127_TF00283905_Win32" id="{0249F2C1-2B2D-4BD6-9A9F-18D50542F23A}" vid="{3681A339-A89C-43E2-8FF0-66FCC7B8B1C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{DFE059DD-B6E8-4D14-8891-E500AF3BA85C}tf00283905_win32</Template>
  <TotalTime>118</TotalTime>
  <Words>1566</Words>
  <Application>Microsoft Office PowerPoint</Application>
  <PresentationFormat>Widescreen</PresentationFormat>
  <Paragraphs>222</Paragraphs>
  <Slides>13</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13</vt:i4>
      </vt:variant>
    </vt:vector>
  </HeadingPairs>
  <TitlesOfParts>
    <vt:vector size="24" baseType="lpstr">
      <vt:lpstr>Arial</vt:lpstr>
      <vt:lpstr>Avenir Next LT Pro Light</vt:lpstr>
      <vt:lpstr>Calibri</vt:lpstr>
      <vt:lpstr>Speak Pro</vt:lpstr>
      <vt:lpstr>Symbol</vt:lpstr>
      <vt:lpstr>Times New Roman</vt:lpstr>
      <vt:lpstr>Titillium Web</vt:lpstr>
      <vt:lpstr>Trebuchet MS</vt:lpstr>
      <vt:lpstr>Verdana</vt:lpstr>
      <vt:lpstr>Wingdings</vt:lpstr>
      <vt:lpstr>Personalizzata</vt:lpstr>
      <vt:lpstr>Presentazione standard di PowerPoint</vt:lpstr>
      <vt:lpstr>Il percorso seguito</vt:lpstr>
      <vt:lpstr>I Piani di Azione</vt:lpstr>
      <vt:lpstr>La struttura della Strategia di sviluppo sostenibile</vt:lpstr>
      <vt:lpstr>LA STRATEGIA REGIONALE DI SVILUPPO SOSTENIBILE</vt:lpstr>
      <vt:lpstr>Presentazione standard di PowerPoint</vt:lpstr>
      <vt:lpstr>Presentazione standard di PowerPoint</vt:lpstr>
      <vt:lpstr>Presentazione standard di PowerPoint</vt:lpstr>
      <vt:lpstr>Governance - Modello organizzativo per l’attuazione e l’aggiornamento della Strategia</vt:lpstr>
      <vt:lpstr>Il monitoraggio della strategia Regionale di Sviluppo Sostenibile</vt:lpstr>
      <vt:lpstr>Il monitoraggio della strategia Regionale di Sviluppo Sostenibile</vt:lpstr>
      <vt:lpstr>Sistema per il Monitoraggio Strategia Sviluppo Sostenibile (S4)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mariano tenuta</dc:creator>
  <cp:lastModifiedBy>mariano tenuta</cp:lastModifiedBy>
  <cp:revision>22</cp:revision>
  <dcterms:created xsi:type="dcterms:W3CDTF">2024-07-16T08:28:56Z</dcterms:created>
  <dcterms:modified xsi:type="dcterms:W3CDTF">2024-07-22T11:09:31Z</dcterms:modified>
</cp:coreProperties>
</file>